
<file path=[Content_Types].xml><?xml version="1.0" encoding="utf-8"?>
<Types xmlns="http://schemas.openxmlformats.org/package/2006/content-types">
  <Default Extension="xlsx" ContentType="application/vnd.openxmlformats-officedocument.spreadsheetml.sheet"/>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'Chart Data'!$B$1</c:f>
              <c:strCache>
                <c:ptCount val="1"/>
                <c:pt idx="0">
                  <c:v>6 cm</c:v>
                </c:pt>
              </c:strCache>
            </c:strRef>
          </c:tx>
          <c:spPr>
            <a:ln w="28575" cap="rnd">
              <a:solidFill>
                <a:srgbClr val="42769F"/>
              </a:solidFill>
              <a:prstDash val="solid"/>
              <a:round/>
            </a:ln>
          </c:spPr>
          <c:marker>
            <c:symbol val="circle"/>
            <c:size val="7"/>
            <c:spPr>
              <a:solidFill>
                <a:srgbClr val="42769F"/>
              </a:solidFill>
              <a:ln w="12700">
                <a:solidFill>
                  <a:srgbClr val="42769F"/>
                </a:solidFill>
                <a:prstDash val="solid"/>
                <a:round/>
              </a:ln>
            </c:spPr>
          </c:marker>
          <c:dLbls>
            <c:delete val="1"/>
          </c:dLbls>
          <c:cat>
            <c:numRef>
              <c:f>'Chart Data'!$A$2:$A$6</c:f>
              <c:numCache>
                <c:formatCode>General</c:formatCode>
                <c:ptCount val="5"/>
                <c:pt idx="0">
                  <c:v>0</c:v>
                </c:pt>
                <c:pt idx="1">
                  <c:v>0.275</c:v>
                </c:pt>
                <c:pt idx="2">
                  <c:v>0.55</c:v>
                </c:pt>
                <c:pt idx="3">
                  <c:v>0.825</c:v>
                </c:pt>
                <c:pt idx="4">
                  <c:v>1.1</c:v>
                </c:pt>
              </c:numCache>
            </c:numRef>
          </c:cat>
          <c:val>
            <c:numRef>
              <c:f>'Chart Data'!$B$2:$B$6</c:f>
              <c:numCache>
                <c:formatCode>General</c:formatCode>
                <c:ptCount val="5"/>
                <c:pt idx="0">
                  <c:v>67.4763222222</c:v>
                </c:pt>
                <c:pt idx="1">
                  <c:v>73.9872444444</c:v>
                </c:pt>
                <c:pt idx="2">
                  <c:v>80.9145111111</c:v>
                </c:pt>
                <c:pt idx="3">
                  <c:v>74.4771222222</c:v>
                </c:pt>
                <c:pt idx="4">
                  <c:v>67.7438111111</c:v>
                </c:pt>
              </c:numCache>
            </c:numRef>
          </c:val>
          <c:smooth val="0"/>
        </c:ser>
        <c:ser>
          <c:idx val="1"/>
          <c:order val="1"/>
          <c:tx>
            <c:strRef>
              <c:f>'Chart Data'!$D$1</c:f>
              <c:strCache>
                <c:ptCount val="1"/>
                <c:pt idx="0">
                  <c:v>13 cm</c:v>
                </c:pt>
              </c:strCache>
            </c:strRef>
          </c:tx>
          <c:spPr>
            <a:ln w="28575" cap="rnd">
              <a:solidFill>
                <a:srgbClr val="217B8E"/>
              </a:solidFill>
              <a:prstDash val="solid"/>
              <a:round/>
            </a:ln>
          </c:spPr>
          <c:marker>
            <c:symbol val="circle"/>
            <c:size val="7"/>
            <c:spPr>
              <a:solidFill>
                <a:srgbClr val="217B8E"/>
              </a:solidFill>
              <a:ln w="12700">
                <a:solidFill>
                  <a:srgbClr val="217B8E"/>
                </a:solidFill>
                <a:prstDash val="solid"/>
                <a:round/>
              </a:ln>
            </c:spPr>
          </c:marker>
          <c:dLbls>
            <c:delete val="1"/>
          </c:dLbls>
          <c:cat>
            <c:numRef>
              <c:f>'Chart Data'!$C$2:$C$6</c:f>
              <c:numCache>
                <c:formatCode>General</c:formatCode>
                <c:ptCount val="5"/>
                <c:pt idx="0">
                  <c:v>0</c:v>
                </c:pt>
                <c:pt idx="1">
                  <c:v>0.275</c:v>
                </c:pt>
                <c:pt idx="2">
                  <c:v>0.55</c:v>
                </c:pt>
                <c:pt idx="3">
                  <c:v>0.825</c:v>
                </c:pt>
                <c:pt idx="4">
                  <c:v>1.1</c:v>
                </c:pt>
              </c:numCache>
            </c:numRef>
          </c:cat>
          <c:val>
            <c:numRef>
              <c:f>'Chart Data'!$D$2:$D$6</c:f>
              <c:numCache>
                <c:formatCode>General</c:formatCode>
                <c:ptCount val="5"/>
                <c:pt idx="0">
                  <c:v>74.0357</c:v>
                </c:pt>
                <c:pt idx="1">
                  <c:v>78.1458444444</c:v>
                </c:pt>
                <c:pt idx="2">
                  <c:v>83.9195444444</c:v>
                </c:pt>
                <c:pt idx="3">
                  <c:v>78.8841</c:v>
                </c:pt>
                <c:pt idx="4">
                  <c:v>74.7902666667</c:v>
                </c:pt>
              </c:numCache>
            </c:numRef>
          </c:val>
          <c:smooth val="0"/>
        </c:ser>
        <c:ser>
          <c:idx val="2"/>
          <c:order val="2"/>
          <c:tx>
            <c:strRef>
              <c:f>'Chart Data'!$F$1</c:f>
              <c:strCache>
                <c:ptCount val="1"/>
                <c:pt idx="0">
                  <c:v>40 cm</c:v>
                </c:pt>
              </c:strCache>
            </c:strRef>
          </c:tx>
          <c:spPr>
            <a:ln w="28575" cap="rnd">
              <a:solidFill>
                <a:srgbClr val="D58A35"/>
              </a:solidFill>
              <a:prstDash val="solid"/>
              <a:round/>
            </a:ln>
          </c:spPr>
          <c:marker>
            <c:symbol val="circle"/>
            <c:size val="7"/>
            <c:spPr>
              <a:solidFill>
                <a:srgbClr val="D58A35"/>
              </a:solidFill>
              <a:ln w="12700">
                <a:solidFill>
                  <a:srgbClr val="D58A35"/>
                </a:solidFill>
                <a:prstDash val="solid"/>
                <a:round/>
              </a:ln>
            </c:spPr>
          </c:marker>
          <c:dLbls>
            <c:delete val="1"/>
          </c:dLbls>
          <c:cat>
            <c:numRef>
              <c:f>'Chart Data'!$E$2:$E$6</c:f>
              <c:numCache>
                <c:formatCode>General</c:formatCode>
                <c:ptCount val="5"/>
                <c:pt idx="0">
                  <c:v>0</c:v>
                </c:pt>
                <c:pt idx="1">
                  <c:v>0.275</c:v>
                </c:pt>
                <c:pt idx="2">
                  <c:v>0.55</c:v>
                </c:pt>
                <c:pt idx="3">
                  <c:v>0.825</c:v>
                </c:pt>
                <c:pt idx="4">
                  <c:v>1.1</c:v>
                </c:pt>
              </c:numCache>
            </c:numRef>
          </c:cat>
          <c:val>
            <c:numRef>
              <c:f>'Chart Data'!$F$2:$F$6</c:f>
              <c:numCache>
                <c:formatCode>General</c:formatCode>
                <c:ptCount val="5"/>
                <c:pt idx="0">
                  <c:v>85.6751222222</c:v>
                </c:pt>
                <c:pt idx="1">
                  <c:v>87.7463222222</c:v>
                </c:pt>
                <c:pt idx="2">
                  <c:v>91.2507666667</c:v>
                </c:pt>
                <c:pt idx="3">
                  <c:v>89.8974333333</c:v>
                </c:pt>
                <c:pt idx="4">
                  <c:v>87.0707666667</c:v>
                </c:pt>
              </c:numCache>
            </c:numRef>
          </c:val>
          <c:smooth val="0"/>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majorGridlines>
          <c:spPr>
            <a:ln w="9525">
              <a:solidFill>
                <a:srgbClr val="E2EAF0"/>
              </a:solidFill>
              <a:prstDash val="solid"/>
              <a:round/>
            </a:ln>
          </c:spPr>
        </c:majorGridlines>
        <c:title>
          <c:tx>
            <c:rich>
              <a:bodyPr rot="0" spcFirstLastPara="0" vertOverflow="ellipsis" vert="horz" wrap="square" anchor="ctr" anchorCtr="1"/>
              <a:lstStyle/>
              <a:p>
                <a:pPr>
                  <a:defRPr lang="zh-CN" sz="1000" b="1" i="0" u="none" strike="noStrike" kern="1200" baseline="0">
                    <a:solidFill>
                      <a:schemeClr val="tx1"/>
                    </a:solidFill>
                    <a:latin typeface="+mn-lt"/>
                    <a:ea typeface="+mn-ea"/>
                    <a:cs typeface="+mn-cs"/>
                  </a:defRPr>
                </a:pPr>
                <a:r>
                  <a:rPr sz="1650">
                    <a:solidFill>
                      <a:srgbClr val="16344B"/>
                    </a:solidFill>
                    <a:latin typeface="Aptos"/>
                    <a:ea typeface="Aptos"/>
                    <a:cs typeface="Aptos"/>
                  </a:rPr>
                  <a:t>Lateral offset X/D</a:t>
                </a:r>
                <a:endParaRPr sz="1650">
                  <a:solidFill>
                    <a:srgbClr val="16344B"/>
                  </a:solidFill>
                  <a:latin typeface="Aptos"/>
                  <a:ea typeface="Aptos"/>
                  <a:cs typeface="Aptos"/>
                </a:endParaRPr>
              </a:p>
            </c:rich>
          </c:tx>
          <c:layout/>
          <c:overlay val="0"/>
        </c:title>
        <c:numFmt formatCode="General" sourceLinked="1"/>
        <c:majorTickMark val="none"/>
        <c:minorTickMark val="none"/>
        <c:tickLblPos val="nextTo"/>
        <c:spPr>
          <a:ln w="9525">
            <a:solidFill>
              <a:srgbClr val="CCDAE4"/>
            </a:solidFill>
            <a:prstDash val="solid"/>
            <a:round/>
          </a:ln>
        </c:spPr>
        <c:txPr>
          <a:bodyPr rot="-60000000" spcFirstLastPara="0" vertOverflow="ellipsis" vert="horz" wrap="square" anchor="ctr" anchorCtr="1"/>
          <a:lstStyle/>
          <a:p>
            <a:pPr>
              <a:defRPr lang="zh-CN" sz="1500" b="0" i="0" u="none" strike="noStrike" kern="1200" baseline="0">
                <a:solidFill>
                  <a:srgbClr val="536C7C"/>
                </a:solidFill>
                <a:latin typeface="Aptos"/>
                <a:ea typeface="Aptos"/>
                <a:cs typeface="Aptos"/>
              </a:defRPr>
            </a:pPr>
          </a:p>
        </c:txPr>
        <c:crossAx val="48672768"/>
        <c:crosses val="autoZero"/>
        <c:auto val="1"/>
        <c:lblAlgn val="ctr"/>
        <c:lblOffset val="100"/>
        <c:noMultiLvlLbl val="1"/>
      </c:catAx>
      <c:valAx>
        <c:axId val="48672768"/>
        <c:scaling>
          <c:orientation val="minMax"/>
          <c:max val="95"/>
          <c:min val="65"/>
        </c:scaling>
        <c:delete val="0"/>
        <c:axPos val="l"/>
        <c:majorGridlines>
          <c:spPr>
            <a:ln w="9525">
              <a:solidFill>
                <a:srgbClr val="E2EAF0"/>
              </a:solidFill>
              <a:prstDash val="solid"/>
              <a:round/>
            </a:ln>
          </c:spPr>
        </c:majorGridlines>
        <c:title>
          <c:tx>
            <c:rich>
              <a:bodyPr rot="-5400000" spcFirstLastPara="0" vertOverflow="ellipsis" vert="horz" wrap="square" anchor="ctr" anchorCtr="1"/>
              <a:lstStyle/>
              <a:p>
                <a:pPr>
                  <a:defRPr lang="zh-CN" sz="1000" b="1" i="0" u="none" strike="noStrike" kern="1200" baseline="0">
                    <a:solidFill>
                      <a:schemeClr val="tx1"/>
                    </a:solidFill>
                    <a:latin typeface="+mn-lt"/>
                    <a:ea typeface="+mn-ea"/>
                    <a:cs typeface="+mn-cs"/>
                  </a:defRPr>
                </a:pPr>
                <a:r>
                  <a:rPr sz="1575">
                    <a:solidFill>
                      <a:srgbClr val="16344B"/>
                    </a:solidFill>
                    <a:latin typeface="Aptos"/>
                    <a:ea typeface="Aptos"/>
                    <a:cs typeface="Aptos"/>
                  </a:rPr>
                  <a:t>Average A weighted sound pressure level [dB(A)]</a:t>
                </a:r>
                <a:endParaRPr sz="1575">
                  <a:solidFill>
                    <a:srgbClr val="16344B"/>
                  </a:solidFill>
                  <a:latin typeface="Aptos"/>
                  <a:ea typeface="Aptos"/>
                  <a:cs typeface="Aptos"/>
                </a:endParaRPr>
              </a:p>
            </c:rich>
          </c:tx>
          <c:layout/>
          <c:overlay val="0"/>
        </c:title>
        <c:numFmt formatCode="General" sourceLinked="1"/>
        <c:majorTickMark val="none"/>
        <c:minorTickMark val="none"/>
        <c:tickLblPos val="nextTo"/>
        <c:spPr>
          <a:ln w="9525">
            <a:solidFill>
              <a:srgbClr val="CCDAE4"/>
            </a:solidFill>
            <a:prstDash val="solid"/>
            <a:round/>
          </a:ln>
        </c:spPr>
        <c:txPr>
          <a:bodyPr rot="-60000000" spcFirstLastPara="0" vertOverflow="ellipsis" vert="horz" wrap="square" anchor="ctr" anchorCtr="1"/>
          <a:lstStyle/>
          <a:p>
            <a:pPr>
              <a:defRPr lang="zh-CN" sz="1500" b="0" i="0" u="none" strike="noStrike" kern="1200" baseline="0">
                <a:solidFill>
                  <a:srgbClr val="536C7C"/>
                </a:solidFill>
                <a:latin typeface="Aptos"/>
                <a:ea typeface="Aptos"/>
                <a:cs typeface="Aptos"/>
              </a:defRPr>
            </a:pPr>
          </a:p>
        </c:txPr>
        <c:crossAx val="48650112"/>
        <c:crosses val="autoZero"/>
        <c:crossBetween val="between"/>
        <c:majorUnit val="5"/>
      </c:valAx>
      <c:spPr>
        <a:solidFill>
          <a:srgbClr val="FFFFFF"/>
        </a:solidFill>
        <a:ln w="0">
          <a:noFill/>
        </a:ln>
      </c:spPr>
    </c:plotArea>
    <c:legend>
      <c:legendPos val="t"/>
      <c:layout/>
      <c:overlay val="0"/>
      <c:txPr>
        <a:bodyPr rot="0" spcFirstLastPara="0" vertOverflow="ellipsis" vert="horz" wrap="square" anchor="ctr" anchorCtr="1"/>
        <a:lstStyle/>
        <a:p>
          <a:pPr>
            <a:defRPr lang="zh-CN" sz="1575" b="0" i="0" u="none" strike="noStrike" kern="1200" baseline="0">
              <a:solidFill>
                <a:srgbClr val="16344B"/>
              </a:solidFill>
              <a:latin typeface="Aptos"/>
              <a:ea typeface="Aptos"/>
              <a:cs typeface="Aptos"/>
            </a:defRPr>
          </a:pPr>
        </a:p>
      </c:txPr>
    </c:legend>
    <c:plotVisOnly val="1"/>
    <c:dispBlanksAs val="zero"/>
    <c:showDLblsOverMax val="1"/>
    <c:extLst>
      <c:ext uri="{0b15fc19-7d7d-44ad-8c2d-2c3a37ce22c3}">
        <chartProps xmlns="https://web.wps.cn/et/2018/main" chartId="{c213d164-dc10-4160-b0f4-fb62e0125b45}"/>
      </c:ext>
    </c:extLst>
  </c:chart>
  <c:spPr>
    <a:solidFill>
      <a:srgbClr val="FFFFFF"/>
    </a:solidFill>
    <a:ln w="0">
      <a:noFill/>
    </a:ln>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p:txBody>
      </p:sp>
      <p:sp>
        <p:nvSpPr>
          <p:cNvPr id="3" name="Date Placeholder"/>
          <p:cNvSpPr>
            <a:spLocks noGrp="1"/>
          </p:cNvSpPr>
          <p:nvPr>
            <p:ph type="dt" sz="quarter" idx="1"/>
          </p:nvPr>
        </p:nvSpPr>
        <p:spPr>
          <a:prstGeom prst="rect">
            <a:avLst/>
          </a:prstGeom>
        </p:spPr>
        <p:txBody>
          <a:bodyPr/>
          <a:lstStyle/>
          <a:p/>
        </p:txBody>
      </p:sp>
      <p:sp>
        <p:nvSpPr>
          <p:cNvPr id="4" name="Slide Image Placeholder"/>
          <p:cNvSpPr>
            <a:spLocks noGrp="1" noRot="1" noChangeAspect="1"/>
          </p:cNvSpPr>
          <p:nvPr>
            <p:ph type="sldImg" idx="2"/>
          </p:nvPr>
        </p:nvSpPr>
        <p:spPr>
          <a:prstGeom prst="rect">
            <a:avLst/>
          </a:prstGeom>
        </p:spPr>
        <p:txBody>
          <a:bodyPr/>
          <a:lstStyle/>
          <a:p/>
        </p:txBody>
      </p:sp>
      <p:sp>
        <p:nvSpPr>
          <p:cNvPr id="5" name="Notes Placeholder"/>
          <p:cNvSpPr>
            <a:spLocks noGrp="1"/>
          </p:cNvSpPr>
          <p:nvPr>
            <p:ph type="body" sz="quarter" idx="3"/>
          </p:nvPr>
        </p:nvSpPr>
        <p:spPr>
          <a:prstGeom prst="rect">
            <a:avLst/>
          </a:prstGeom>
        </p:spPr>
        <p:txBody>
          <a:bodyPr/>
          <a:lstStyle/>
          <a:p/>
        </p:txBody>
      </p:sp>
      <p:sp>
        <p:nvSpPr>
          <p:cNvPr id="6" name="Footer Placeholder"/>
          <p:cNvSpPr>
            <a:spLocks noGrp="1"/>
          </p:cNvSpPr>
          <p:nvPr>
            <p:ph type="ftr" sz="quarter" idx="4"/>
          </p:nvPr>
        </p:nvSpPr>
        <p:spPr>
          <a:prstGeom prst="rect">
            <a:avLst/>
          </a:prstGeom>
        </p:spPr>
        <p:txBody>
          <a:bodyPr/>
          <a:lstStyle/>
          <a:p/>
        </p:txBody>
      </p:sp>
      <p:sp>
        <p:nvSpPr>
          <p:cNvPr id="7" name="Slide Number Placeholder"/>
          <p:cNvSpPr>
            <a:spLocks noGrp="1"/>
          </p:cNvSpPr>
          <p:nvPr>
            <p:ph type="sldNum" sz="quarter" idx="5"/>
          </p:nvPr>
        </p:nvSpPr>
        <p:spPr>
          <a:prstGeom prst="rect">
            <a:avLst/>
          </a:prstGeom>
        </p:spPr>
        <p:txBody>
          <a:bodyPr/>
          <a:lstStyl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My project asks whether small propeller experiments can tell us something useful about a much larger aircraft. I'll start with why this matters, then show the test platform, the simulation approach, and the patterns we've seen so far.</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low altitude aviation grows and control technology improves, designers have more freedom to try unconventional layouts. Multiple electric motors let them rethink where the propellers go to improve performance and efficiency. We already see drone deliveries in residential areas, while passenger aircraft are being tested over cities. For transportation, the goal is to move people and goods efficiently while managing the noise around communities.</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Aircraft layout and the way we fly both affect where noise reaches the ground. The figure on the left comes from our paper. It shows the same aircraft using four takeoff procedures, with different predicted noise footprints. The map on the right shows a simulated urban air mobility network over Dallas. The metrics are different, so we shouldn't compare the colors directly. This is why we need an efficient way to explore noise during design. Full scale wind tunnel tests and detailed simulations are expensive. Our goal is to get useful full scale performance and noise predictions from smaller experiments, reducing the number of costly tests and simulations we need.</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real aircraft uses pairs of propellers that rotate in opposite directions. The highlighted pair connects to the simple diagram on the right. Let's take just two propellers as an example. We can change their sideways offset, their axial gap, and the speed of each rotor independently. Those choices change both performance and noise. Thrust and torque are responses we want to understand. Tip Mach number and Reynolds number help us compare operating conditions across sizes.</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two rotors, the changes in performance and noise become much more complicated than for a single propeller. Several sources interact, and their relative importance changes with spacing and speed. These are the five main contributors. I won't go into each mechanism here. The key point is that changing the gap doesn't always make the system quieter.</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That leads to my main question. Could we test a small model with the same geometry, then use a table or a function to predict the performance and noise at full size? If that works, engineers could reduce their reliance on large wind tunnel campaigns and expensive computer simulations during early design. I'm approaching this with physical experiments and simulations. Automated test data and the simulated results feed into a machine learning or statistical relation. The formula represents the noise mapping we want to learn. It remains a hypothesis, and the real test is whether it predicts a size we didn't use to build it.</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need data from many conditions, so I'm building a platform that can change the geometry systematically. This is the proposed paired setup. We'll test eight, twelve, and twenty four inch propellers with the same geometry. The planned sweep covers X and Z separations from two hundred to fifteen hundred millimetres, with rotor speeds from zero to ten thousand RPM. The nine microphones sit at different angles around the rotor pair and record A weighted sound pressure levels. This lets us collect noise measurements across positions, operating conditions, and propeller diameters.</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the hardware I used. The stepper motors let us set the propeller positions precisely. The load cells measure thrust, and the IR sensors measure rotor speed so the controller can keep it on target. The Arduino runs the motion and speed control. The large PCB routes power and control signals, while the smaller board connects the force and RPM sensors at each test head. Together, they turn the wiring into two organized boards.</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the same time, we're modelling the same propellers on the computer. This is especially useful when we want to include incoming airflow. We simulate how air moves around the blades, then use the changing pressure and blade loads to predict the sound farther away. We use a finer mesh close to the blades and between the rotors, where the flow changes most. Comparing the simulations with physical measurements will help us check the numerical method as well as study the propeller noise.</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our first measurements, using six, thirteen and forty centimetre propellers. They come from an earlier dataset, separate from the APC sweep I just described. I chose one RPM condition for each diameter so the tip Mach numbers are nearly the same. All three plots use the same axes and color scale. The thirteen centimetre set does not cover the largest axial gap. At this stage, we're looking for repeatable patterns across size.</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slice makes the shared pattern easier to see. All three diameters reach their sampled peak at the same relative spacing, even though their overall noise levels differ. We also compared ten positions that all three sizes have in common. The rankings are strongly related across those points. That is encouraging for the mapping idea, but a similar pattern is only the starting point. We still need to show that the relation can predict a diameter it has never seen.</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 we'll continue running propeller performance and noise simulations on our computing cluster. We'll also finish manufacturing the test stand and use it to collect a broad dataset across sizes, spacing and rotor speeds. Then we'll use machine learning to help establish the transformation between scales, and test it on a diameter the model hasn't seen. Ultimately, I want to help engineers choose efficient, quieter layouts for passenger travel and delivery. Better predictions could also inform how these services fit into cities.</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hyperlink" Target="https://www.airbus.com/en/newsroom/press-releases/2021-09-airbus-reveals-the-next-generation-of-cityairbus" TargetMode="Externa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hyperlink" Target="https://www.jobyaviation.com/news/joby-flies-quiet-electric-air-taxi-in-new-york-city" TargetMode="Externa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hyperlink" Target="https://ntrs.nasa.gov/citations/20210017028" TargetMode="Externa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hyperlink" Target="https://doi.org/10.1017/jfm.2020.504" TargetMode="Externa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hyperlink" Target="https://www.airbus.com/en/newsroom/press-releases/2021-09-airbus-reveals-the-next-generation-of-cityairbus"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hyperlink" Target="https://doi.org/10.1098/rsta.1969.0031" TargetMode="Externa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3" Type="http://schemas.openxmlformats.org/officeDocument/2006/relationships/notesSlide" Target="../notesSlides/notesSlide12.xml"/><Relationship Id="rId12" Type="http://schemas.openxmlformats.org/officeDocument/2006/relationships/slideLayout" Target="../slideLayouts/slideLayout1.xml"/><Relationship Id="rId11" Type="http://schemas.openxmlformats.org/officeDocument/2006/relationships/image" Target="../media/image1.png"/><Relationship Id="rId10" Type="http://schemas.openxmlformats.org/officeDocument/2006/relationships/tags" Target="../tags/tag9.xml"/><Relationship Id="rId1" Type="http://schemas.openxmlformats.org/officeDocument/2006/relationships/hyperlink" Target="https://www.nasa.gov/aeronautics/envisioning-a-future-airspace-with-advanced-air-mobili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v3_shape_1"/>
          <p:cNvSpPr>
            <a:spLocks noGrp="1"/>
          </p:cNvSpPr>
          <p:nvPr/>
        </p:nvSpPr>
        <p:spPr>
          <a:xfrm>
            <a:off x="0" y="0"/>
            <a:ext cx="12192000" cy="85725"/>
          </a:xfrm>
          <a:prstGeom prst="rect">
            <a:avLst/>
          </a:prstGeom>
          <a:solidFill>
            <a:srgbClr val="42769F"/>
          </a:solidFill>
          <a:ln w="0">
            <a:noFill/>
          </a:ln>
        </p:spPr>
        <p:txBody>
          <a:bodyPr/>
          <a:lstStyle/>
          <a:p>
            <a:endParaRPr lang="zh-CN" altLang="en-US"/>
          </a:p>
        </p:txBody>
      </p:sp>
      <p:sp>
        <p:nvSpPr>
          <p:cNvPr id="2" name="v3_shape_2"/>
          <p:cNvSpPr>
            <a:spLocks noGrp="1"/>
          </p:cNvSpPr>
          <p:nvPr/>
        </p:nvSpPr>
        <p:spPr>
          <a:xfrm>
            <a:off x="533400" y="6419850"/>
            <a:ext cx="11125200" cy="9525"/>
          </a:xfrm>
          <a:prstGeom prst="rect">
            <a:avLst/>
          </a:prstGeom>
          <a:solidFill>
            <a:srgbClr val="CCDAE4"/>
          </a:solidFill>
          <a:ln w="0">
            <a:noFill/>
          </a:ln>
        </p:spPr>
        <p:txBody>
          <a:bodyPr/>
          <a:lstStyle/>
          <a:p>
            <a:endParaRPr lang="zh-CN" altLang="en-US"/>
          </a:p>
        </p:txBody>
      </p:sp>
      <p:sp>
        <p:nvSpPr>
          <p:cNvPr id="3" name="v3_text_3">
            <a:hlinkClick r:id="rId1"/>
          </p:cNvPr>
          <p:cNvSpPr>
            <a:spLocks noGrp="1"/>
          </p:cNvSpPr>
          <p:nvPr/>
        </p:nvSpPr>
        <p:spPr>
          <a:xfrm>
            <a:off x="533400" y="6515100"/>
            <a:ext cx="10477500" cy="219075"/>
          </a:xfrm>
          <a:prstGeom prst="rect">
            <a:avLst/>
          </a:prstGeom>
          <a:noFill/>
          <a:ln w="0">
            <a:noFill/>
          </a:ln>
        </p:spPr>
        <p:txBody>
          <a:bodyPr wrap="square" lIns="0" tIns="0" rIns="0" bIns="0" anchor="t">
            <a:noAutofit/>
          </a:bodyPr>
          <a:lstStyle/>
          <a:p>
            <a:pPr algn="l">
              <a:defRPr sz="900" b="0">
                <a:solidFill>
                  <a:srgbClr val="536C7C"/>
                </a:solidFill>
                <a:latin typeface="Aptos"/>
                <a:ea typeface="Aptos"/>
                <a:cs typeface="Aptos"/>
              </a:defRPr>
            </a:pPr>
            <a:r>
              <a:rPr lang="en-US" sz="900" b="0">
                <a:solidFill>
                  <a:srgbClr val="536C7C"/>
                </a:solidFill>
                <a:latin typeface="Aptos"/>
                <a:ea typeface="Aptos"/>
                <a:cs typeface="Aptos"/>
              </a:rPr>
              <a:t>Aircraft: Airbus, CityAirbus NextGen.</a:t>
            </a:r>
            <a:endParaRPr sz="900" b="0">
              <a:solidFill>
                <a:srgbClr val="536C7C"/>
              </a:solidFill>
              <a:latin typeface="Aptos"/>
              <a:ea typeface="Aptos"/>
              <a:cs typeface="Aptos"/>
            </a:endParaRPr>
          </a:p>
        </p:txBody>
      </p:sp>
      <p:sp>
        <p:nvSpPr>
          <p:cNvPr id="4" name="v3_text_4"/>
          <p:cNvSpPr>
            <a:spLocks noGrp="1"/>
          </p:cNvSpPr>
          <p:nvPr/>
        </p:nvSpPr>
        <p:spPr>
          <a:xfrm>
            <a:off x="11239500" y="6496050"/>
            <a:ext cx="419100" cy="238125"/>
          </a:xfrm>
          <a:prstGeom prst="rect">
            <a:avLst/>
          </a:prstGeom>
          <a:noFill/>
          <a:ln w="0">
            <a:noFill/>
          </a:ln>
        </p:spPr>
        <p:txBody>
          <a:bodyPr wrap="square" lIns="0" tIns="0" rIns="0" bIns="0" anchor="t">
            <a:noAutofit/>
          </a:bodyPr>
          <a:lstStyle/>
          <a:p>
            <a:pPr algn="r">
              <a:defRPr sz="1125" b="0">
                <a:solidFill>
                  <a:srgbClr val="42769F"/>
                </a:solidFill>
                <a:latin typeface="Aptos"/>
                <a:ea typeface="Aptos"/>
                <a:cs typeface="Aptos"/>
              </a:defRPr>
            </a:pPr>
            <a:r>
              <a:rPr sz="1125" b="0">
                <a:solidFill>
                  <a:srgbClr val="42769F"/>
                </a:solidFill>
                <a:latin typeface="Aptos"/>
                <a:ea typeface="Aptos"/>
                <a:cs typeface="Aptos"/>
              </a:rPr>
              <a:t>01</a:t>
            </a:r>
            <a:endParaRPr sz="1125" b="0">
              <a:solidFill>
                <a:srgbClr val="42769F"/>
              </a:solidFill>
              <a:latin typeface="Aptos"/>
              <a:ea typeface="Aptos"/>
              <a:cs typeface="Aptos"/>
            </a:endParaRPr>
          </a:p>
        </p:txBody>
      </p:sp>
      <p:sp>
        <p:nvSpPr>
          <p:cNvPr id="5" name="v3_text_5"/>
          <p:cNvSpPr>
            <a:spLocks noGrp="1"/>
          </p:cNvSpPr>
          <p:nvPr/>
        </p:nvSpPr>
        <p:spPr>
          <a:xfrm>
            <a:off x="533400" y="438150"/>
            <a:ext cx="11125200" cy="1371600"/>
          </a:xfrm>
          <a:prstGeom prst="rect">
            <a:avLst/>
          </a:prstGeom>
          <a:noFill/>
          <a:ln w="0">
            <a:noFill/>
          </a:ln>
        </p:spPr>
        <p:txBody>
          <a:bodyPr wrap="square" lIns="0" tIns="0" rIns="0" bIns="0" anchor="t">
            <a:noAutofit/>
          </a:bodyPr>
          <a:lstStyle/>
          <a:p>
            <a:pPr algn="l">
              <a:defRPr sz="4275" b="1">
                <a:solidFill>
                  <a:srgbClr val="16344B"/>
                </a:solidFill>
                <a:latin typeface="Aptos"/>
                <a:ea typeface="Aptos"/>
                <a:cs typeface="Aptos"/>
              </a:defRPr>
            </a:pPr>
            <a:r>
              <a:rPr sz="4275" b="1">
                <a:solidFill>
                  <a:srgbClr val="16344B"/>
                </a:solidFill>
                <a:latin typeface="Aptos"/>
                <a:ea typeface="Aptos"/>
                <a:cs typeface="Aptos"/>
              </a:rPr>
              <a:t>Mapping Propeller Noise</a:t>
            </a:r>
            <a:endParaRPr sz="4275" b="1">
              <a:solidFill>
                <a:srgbClr val="16344B"/>
              </a:solidFill>
              <a:latin typeface="Aptos"/>
              <a:ea typeface="Aptos"/>
              <a:cs typeface="Aptos"/>
            </a:endParaRPr>
          </a:p>
          <a:p>
            <a:pPr algn="l">
              <a:defRPr sz="4275" b="1">
                <a:solidFill>
                  <a:srgbClr val="16344B"/>
                </a:solidFill>
                <a:latin typeface="Aptos"/>
                <a:ea typeface="Aptos"/>
                <a:cs typeface="Aptos"/>
              </a:defRPr>
            </a:pPr>
            <a:r>
              <a:rPr sz="4275" b="1">
                <a:solidFill>
                  <a:srgbClr val="16344B"/>
                </a:solidFill>
                <a:latin typeface="Aptos"/>
                <a:ea typeface="Aptos"/>
                <a:cs typeface="Aptos"/>
              </a:rPr>
              <a:t>Across Scales</a:t>
            </a:r>
            <a:endParaRPr sz="4275" b="1">
              <a:solidFill>
                <a:srgbClr val="16344B"/>
              </a:solidFill>
              <a:latin typeface="Aptos"/>
              <a:ea typeface="Aptos"/>
              <a:cs typeface="Aptos"/>
            </a:endParaRPr>
          </a:p>
        </p:txBody>
      </p:sp>
      <p:sp>
        <p:nvSpPr>
          <p:cNvPr id="6" name="v3_text_6"/>
          <p:cNvSpPr>
            <a:spLocks noGrp="1"/>
          </p:cNvSpPr>
          <p:nvPr/>
        </p:nvSpPr>
        <p:spPr>
          <a:xfrm>
            <a:off x="561975" y="1866900"/>
            <a:ext cx="11049000" cy="457200"/>
          </a:xfrm>
          <a:prstGeom prst="rect">
            <a:avLst/>
          </a:prstGeom>
          <a:noFill/>
          <a:ln w="0">
            <a:noFill/>
          </a:ln>
        </p:spPr>
        <p:txBody>
          <a:bodyPr wrap="square" lIns="0" tIns="0" rIns="0" bIns="0" anchor="t">
            <a:noAutofit/>
          </a:bodyPr>
          <a:lstStyle/>
          <a:p>
            <a:pPr algn="l">
              <a:defRPr sz="2175" b="0">
                <a:solidFill>
                  <a:srgbClr val="42769F"/>
                </a:solidFill>
                <a:latin typeface="Aptos"/>
                <a:ea typeface="Aptos"/>
                <a:cs typeface="Aptos"/>
              </a:defRPr>
            </a:pPr>
            <a:r>
              <a:rPr sz="2175" b="0">
                <a:solidFill>
                  <a:srgbClr val="42769F"/>
                </a:solidFill>
                <a:latin typeface="Aptos"/>
                <a:ea typeface="Aptos"/>
                <a:cs typeface="Aptos"/>
              </a:rPr>
              <a:t>Can </a:t>
            </a:r>
            <a:r>
              <a:rPr lang="en-US" sz="2175" b="0">
                <a:solidFill>
                  <a:srgbClr val="42769F"/>
                </a:solidFill>
                <a:latin typeface="Aptos"/>
                <a:ea typeface="Aptos"/>
                <a:cs typeface="Aptos"/>
              </a:rPr>
              <a:t>subscale</a:t>
            </a:r>
            <a:r>
              <a:rPr sz="2175" b="0">
                <a:solidFill>
                  <a:srgbClr val="42769F"/>
                </a:solidFill>
                <a:latin typeface="Aptos"/>
                <a:ea typeface="Aptos"/>
                <a:cs typeface="Aptos"/>
              </a:rPr>
              <a:t> tests reveal noise patterns at larger scales?</a:t>
            </a:r>
            <a:endParaRPr sz="2175" b="0">
              <a:solidFill>
                <a:srgbClr val="42769F"/>
              </a:solidFill>
              <a:latin typeface="Aptos"/>
              <a:ea typeface="Aptos"/>
              <a:cs typeface="Aptos"/>
            </a:endParaRPr>
          </a:p>
        </p:txBody>
      </p:sp>
      <p:pic>
        <p:nvPicPr>
          <p:cNvPr id="17" name="图片 16"/>
          <p:cNvPicPr>
            <a:picLocks noChangeAspect="1"/>
          </p:cNvPicPr>
          <p:nvPr/>
        </p:nvPicPr>
        <p:blipFill>
          <a:blip r:embed="rId2"/>
          <a:stretch>
            <a:fillRect/>
          </a:stretch>
        </p:blipFill>
        <p:spPr>
          <a:xfrm>
            <a:off x="2492881" y="2419350"/>
            <a:ext cx="7234813" cy="3086100"/>
          </a:xfrm>
          <a:prstGeom prst="rect">
            <a:avLst/>
          </a:prstGeom>
        </p:spPr>
      </p:pic>
      <p:sp>
        <p:nvSpPr>
          <p:cNvPr id="8" name="v3_text_7"/>
          <p:cNvSpPr>
            <a:spLocks noGrp="1"/>
          </p:cNvSpPr>
          <p:nvPr/>
        </p:nvSpPr>
        <p:spPr>
          <a:xfrm>
            <a:off x="561975" y="5562600"/>
            <a:ext cx="5905500" cy="342900"/>
          </a:xfrm>
          <a:prstGeom prst="rect">
            <a:avLst/>
          </a:prstGeom>
          <a:noFill/>
          <a:ln w="0">
            <a:noFill/>
          </a:ln>
        </p:spPr>
        <p:txBody>
          <a:bodyPr wrap="square" lIns="0" tIns="0" rIns="0" bIns="0" anchor="t">
            <a:noAutofit/>
          </a:bodyPr>
          <a:lstStyle/>
          <a:p>
            <a:pPr algn="l">
              <a:defRPr sz="2100" b="1">
                <a:solidFill>
                  <a:srgbClr val="16344B"/>
                </a:solidFill>
                <a:latin typeface="Aptos"/>
                <a:ea typeface="Aptos"/>
                <a:cs typeface="Aptos"/>
              </a:defRPr>
            </a:pPr>
            <a:r>
              <a:rPr sz="2100" b="1">
                <a:solidFill>
                  <a:srgbClr val="16344B"/>
                </a:solidFill>
                <a:latin typeface="Aptos"/>
                <a:ea typeface="Aptos"/>
                <a:cs typeface="Aptos"/>
              </a:rPr>
              <a:t>Boyang (Jerry) Chen</a:t>
            </a:r>
            <a:endParaRPr sz="2100" b="1">
              <a:solidFill>
                <a:srgbClr val="16344B"/>
              </a:solidFill>
              <a:latin typeface="Aptos"/>
              <a:ea typeface="Aptos"/>
              <a:cs typeface="Aptos"/>
            </a:endParaRPr>
          </a:p>
        </p:txBody>
      </p:sp>
      <p:sp>
        <p:nvSpPr>
          <p:cNvPr id="9" name="v3_text_8"/>
          <p:cNvSpPr>
            <a:spLocks noGrp="1"/>
          </p:cNvSpPr>
          <p:nvPr/>
        </p:nvSpPr>
        <p:spPr>
          <a:xfrm>
            <a:off x="561975" y="5962650"/>
            <a:ext cx="6191250" cy="304800"/>
          </a:xfrm>
          <a:prstGeom prst="rect">
            <a:avLst/>
          </a:prstGeom>
          <a:noFill/>
          <a:ln w="0">
            <a:noFill/>
          </a:ln>
        </p:spPr>
        <p:txBody>
          <a:bodyPr wrap="square" lIns="0" tIns="0" rIns="0" bIns="0" anchor="t">
            <a:noAutofit/>
          </a:bodyPr>
          <a:lstStyle/>
          <a:p>
            <a:pPr algn="l">
              <a:defRPr sz="1725" b="0">
                <a:solidFill>
                  <a:srgbClr val="536C7C"/>
                </a:solidFill>
                <a:latin typeface="Aptos"/>
                <a:ea typeface="Aptos"/>
                <a:cs typeface="Aptos"/>
              </a:defRPr>
            </a:pPr>
            <a:r>
              <a:rPr sz="1725" b="0">
                <a:solidFill>
                  <a:srgbClr val="536C7C"/>
                </a:solidFill>
                <a:latin typeface="Aptos"/>
                <a:ea typeface="Aptos"/>
                <a:cs typeface="Aptos"/>
              </a:rPr>
              <a:t>Faculty mentor: Jacqueline Huynh</a:t>
            </a:r>
            <a:endParaRPr sz="1725" b="0">
              <a:solidFill>
                <a:srgbClr val="536C7C"/>
              </a:solidFill>
              <a:latin typeface="Aptos"/>
              <a:ea typeface="Aptos"/>
              <a:cs typeface="Aptos"/>
            </a:endParaRPr>
          </a:p>
        </p:txBody>
      </p:sp>
      <p:sp>
        <p:nvSpPr>
          <p:cNvPr id="10" name="v3_text_9"/>
          <p:cNvSpPr>
            <a:spLocks noGrp="1"/>
          </p:cNvSpPr>
          <p:nvPr/>
        </p:nvSpPr>
        <p:spPr>
          <a:xfrm>
            <a:off x="7762875" y="5610225"/>
            <a:ext cx="3867150" cy="647700"/>
          </a:xfrm>
          <a:prstGeom prst="rect">
            <a:avLst/>
          </a:prstGeom>
          <a:noFill/>
          <a:ln w="0">
            <a:noFill/>
          </a:ln>
        </p:spPr>
        <p:txBody>
          <a:bodyPr wrap="square" lIns="0" tIns="0" rIns="0" bIns="0" anchor="t">
            <a:noAutofit/>
          </a:bodyPr>
          <a:lstStyle/>
          <a:p>
            <a:pPr algn="r">
              <a:defRPr sz="1725" b="0">
                <a:solidFill>
                  <a:srgbClr val="536C7C"/>
                </a:solidFill>
                <a:latin typeface="Aptos"/>
                <a:ea typeface="Aptos"/>
                <a:cs typeface="Aptos"/>
              </a:defRPr>
            </a:pPr>
            <a:r>
              <a:rPr sz="1725" b="0">
                <a:solidFill>
                  <a:srgbClr val="536C7C"/>
                </a:solidFill>
                <a:latin typeface="Aptos"/>
                <a:ea typeface="Aptos"/>
                <a:cs typeface="Aptos"/>
              </a:rPr>
              <a:t>Aircraft Systems Laboratory</a:t>
            </a:r>
            <a:endParaRPr sz="1725" b="0">
              <a:solidFill>
                <a:srgbClr val="536C7C"/>
              </a:solidFill>
              <a:latin typeface="Aptos"/>
              <a:ea typeface="Aptos"/>
              <a:cs typeface="Aptos"/>
            </a:endParaRPr>
          </a:p>
          <a:p>
            <a:pPr algn="r">
              <a:defRPr sz="1725" b="0">
                <a:solidFill>
                  <a:srgbClr val="536C7C"/>
                </a:solidFill>
                <a:latin typeface="Aptos"/>
                <a:ea typeface="Aptos"/>
                <a:cs typeface="Aptos"/>
              </a:defRPr>
            </a:pPr>
            <a:r>
              <a:rPr sz="1725" b="0">
                <a:solidFill>
                  <a:srgbClr val="536C7C"/>
                </a:solidFill>
                <a:latin typeface="Aptos"/>
                <a:ea typeface="Aptos"/>
                <a:cs typeface="Aptos"/>
              </a:rPr>
              <a:t>UC Irvine</a:t>
            </a:r>
            <a:endParaRPr sz="1725" b="0">
              <a:solidFill>
                <a:srgbClr val="536C7C"/>
              </a:solidFill>
              <a:latin typeface="Aptos"/>
              <a:ea typeface="Aptos"/>
              <a:cs typeface="Aptos"/>
            </a:endParaRPr>
          </a:p>
        </p:txBody>
      </p:sp>
    </p:spTree>
  </p:cSld>
  <p:clrMapOvr>
    <a:masterClrMapping/>
  </p:clrMapOvr>
  <mc:AlternateContent xmlns:mc="http://schemas.openxmlformats.org/markup-compatibility/2006">
    <mc:Choice xmlns:p14="http://schemas.microsoft.com/office/powerpoint/2010/main" Requires="p14">
      <p:transition p14:dur="350">
        <p:fade thruBlk="1"/>
      </p:transition>
    </mc:Choice>
    <mc:Fallback>
      <p:transition>
        <p:fade thruBlk="1"/>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v3_shape_10"/>
          <p:cNvSpPr>
            <a:spLocks noGrp="1"/>
          </p:cNvSpPr>
          <p:nvPr/>
        </p:nvSpPr>
        <p:spPr>
          <a:xfrm>
            <a:off x="0" y="0"/>
            <a:ext cx="12192000" cy="85725"/>
          </a:xfrm>
          <a:prstGeom prst="rect">
            <a:avLst/>
          </a:prstGeom>
          <a:solidFill>
            <a:srgbClr val="42769F"/>
          </a:solidFill>
          <a:ln w="0">
            <a:noFill/>
          </a:ln>
        </p:spPr>
        <p:txBody>
          <a:bodyPr/>
          <a:lstStyle/>
          <a:p>
            <a:endParaRPr lang="zh-CN" altLang="en-US"/>
          </a:p>
        </p:txBody>
      </p:sp>
      <p:sp>
        <p:nvSpPr>
          <p:cNvPr id="2" name="v3_text_11"/>
          <p:cNvSpPr>
            <a:spLocks noGrp="1"/>
          </p:cNvSpPr>
          <p:nvPr/>
        </p:nvSpPr>
        <p:spPr>
          <a:xfrm>
            <a:off x="533400" y="381000"/>
            <a:ext cx="11125200" cy="1022350"/>
          </a:xfrm>
          <a:prstGeom prst="rect">
            <a:avLst/>
          </a:prstGeom>
          <a:noFill/>
          <a:ln w="0">
            <a:noFill/>
          </a:ln>
        </p:spPr>
        <p:txBody>
          <a:bodyPr wrap="square" lIns="0" tIns="0" rIns="0" bIns="0" anchor="t">
            <a:noAutofit/>
          </a:bodyPr>
          <a:lstStyle/>
          <a:p>
            <a:pPr algn="l">
              <a:defRPr sz="3225" b="1">
                <a:solidFill>
                  <a:srgbClr val="16344B"/>
                </a:solidFill>
                <a:latin typeface="Aptos"/>
                <a:ea typeface="Aptos"/>
                <a:cs typeface="Aptos"/>
              </a:defRPr>
            </a:pPr>
            <a:r>
              <a:rPr sz="3225" b="1">
                <a:solidFill>
                  <a:srgbClr val="16344B"/>
                </a:solidFill>
                <a:latin typeface="Aptos"/>
                <a:ea typeface="Aptos"/>
                <a:cs typeface="Aptos"/>
              </a:rPr>
              <a:t>New aircraft layouts</a:t>
            </a:r>
            <a:r>
              <a:rPr lang="en-US" sz="3225" b="1">
                <a:solidFill>
                  <a:srgbClr val="16344B"/>
                </a:solidFill>
                <a:latin typeface="Aptos"/>
                <a:ea typeface="Aptos"/>
                <a:cs typeface="Aptos"/>
              </a:rPr>
              <a:t>, enabled by electrification proposed for</a:t>
            </a:r>
            <a:r>
              <a:rPr sz="3225" b="1">
                <a:solidFill>
                  <a:srgbClr val="16344B"/>
                </a:solidFill>
                <a:latin typeface="Aptos"/>
                <a:ea typeface="Aptos"/>
                <a:cs typeface="Aptos"/>
              </a:rPr>
              <a:t> </a:t>
            </a:r>
            <a:r>
              <a:rPr lang="en-US" sz="3225" b="1">
                <a:solidFill>
                  <a:srgbClr val="16344B"/>
                </a:solidFill>
                <a:latin typeface="Aptos"/>
                <a:ea typeface="Aptos"/>
                <a:cs typeface="Aptos"/>
              </a:rPr>
              <a:t>air transportation</a:t>
            </a:r>
            <a:endParaRPr lang="en-US" sz="3225" b="1">
              <a:solidFill>
                <a:srgbClr val="16344B"/>
              </a:solidFill>
              <a:latin typeface="Aptos"/>
              <a:ea typeface="Aptos"/>
              <a:cs typeface="Aptos"/>
            </a:endParaRPr>
          </a:p>
        </p:txBody>
      </p:sp>
      <p:sp>
        <p:nvSpPr>
          <p:cNvPr id="3" name="v3_shape_12"/>
          <p:cNvSpPr>
            <a:spLocks noGrp="1"/>
          </p:cNvSpPr>
          <p:nvPr/>
        </p:nvSpPr>
        <p:spPr>
          <a:xfrm>
            <a:off x="533400" y="6419850"/>
            <a:ext cx="11125200" cy="9525"/>
          </a:xfrm>
          <a:prstGeom prst="rect">
            <a:avLst/>
          </a:prstGeom>
          <a:solidFill>
            <a:srgbClr val="CCDAE4"/>
          </a:solidFill>
          <a:ln w="0">
            <a:noFill/>
          </a:ln>
        </p:spPr>
        <p:txBody>
          <a:bodyPr/>
          <a:lstStyle/>
          <a:p>
            <a:endParaRPr lang="zh-CN" altLang="en-US"/>
          </a:p>
        </p:txBody>
      </p:sp>
      <p:sp>
        <p:nvSpPr>
          <p:cNvPr id="4" name="v3_text_13">
            <a:hlinkClick r:id="rId1"/>
          </p:cNvPr>
          <p:cNvSpPr>
            <a:spLocks noGrp="1"/>
          </p:cNvSpPr>
          <p:nvPr/>
        </p:nvSpPr>
        <p:spPr>
          <a:xfrm>
            <a:off x="533400" y="6515100"/>
            <a:ext cx="10477500" cy="219075"/>
          </a:xfrm>
          <a:prstGeom prst="rect">
            <a:avLst/>
          </a:prstGeom>
          <a:noFill/>
          <a:ln w="0">
            <a:noFill/>
          </a:ln>
        </p:spPr>
        <p:txBody>
          <a:bodyPr wrap="square" lIns="0" tIns="0" rIns="0" bIns="0" anchor="t">
            <a:noAutofit/>
          </a:bodyPr>
          <a:lstStyle/>
          <a:p>
            <a:pPr algn="l">
              <a:defRPr sz="900" b="0">
                <a:solidFill>
                  <a:srgbClr val="536C7C"/>
                </a:solidFill>
                <a:latin typeface="Aptos"/>
                <a:ea typeface="Aptos"/>
                <a:cs typeface="Aptos"/>
              </a:defRPr>
            </a:pPr>
            <a:r>
              <a:rPr sz="900" b="0">
                <a:solidFill>
                  <a:srgbClr val="536C7C"/>
                </a:solidFill>
                <a:latin typeface="Aptos"/>
                <a:ea typeface="Aptos"/>
                <a:cs typeface="Aptos"/>
              </a:rPr>
              <a:t>Photos: Joby Aviation (2023), Archer Aviation / Business Wire (2024). Photo montage: Wing (2025).</a:t>
            </a:r>
            <a:endParaRPr sz="900" b="0">
              <a:solidFill>
                <a:srgbClr val="536C7C"/>
              </a:solidFill>
              <a:latin typeface="Aptos"/>
              <a:ea typeface="Aptos"/>
              <a:cs typeface="Aptos"/>
            </a:endParaRPr>
          </a:p>
        </p:txBody>
      </p:sp>
      <p:sp>
        <p:nvSpPr>
          <p:cNvPr id="5" name="v3_text_14"/>
          <p:cNvSpPr>
            <a:spLocks noGrp="1"/>
          </p:cNvSpPr>
          <p:nvPr/>
        </p:nvSpPr>
        <p:spPr>
          <a:xfrm>
            <a:off x="11239500" y="6496050"/>
            <a:ext cx="419100" cy="238125"/>
          </a:xfrm>
          <a:prstGeom prst="rect">
            <a:avLst/>
          </a:prstGeom>
          <a:noFill/>
          <a:ln w="0">
            <a:noFill/>
          </a:ln>
        </p:spPr>
        <p:txBody>
          <a:bodyPr wrap="square" lIns="0" tIns="0" rIns="0" bIns="0" anchor="t">
            <a:noAutofit/>
          </a:bodyPr>
          <a:lstStyle/>
          <a:p>
            <a:pPr algn="r">
              <a:defRPr sz="1125" b="0">
                <a:solidFill>
                  <a:srgbClr val="42769F"/>
                </a:solidFill>
                <a:latin typeface="Aptos"/>
                <a:ea typeface="Aptos"/>
                <a:cs typeface="Aptos"/>
              </a:defRPr>
            </a:pPr>
            <a:r>
              <a:rPr sz="1125" b="0">
                <a:solidFill>
                  <a:srgbClr val="42769F"/>
                </a:solidFill>
                <a:latin typeface="Aptos"/>
                <a:ea typeface="Aptos"/>
                <a:cs typeface="Aptos"/>
              </a:rPr>
              <a:t>02</a:t>
            </a:r>
            <a:endParaRPr sz="1125" b="0">
              <a:solidFill>
                <a:srgbClr val="42769F"/>
              </a:solidFill>
              <a:latin typeface="Aptos"/>
              <a:ea typeface="Aptos"/>
              <a:cs typeface="Aptos"/>
            </a:endParaRPr>
          </a:p>
        </p:txBody>
      </p:sp>
      <p:sp>
        <p:nvSpPr>
          <p:cNvPr id="6" name="v3_text_15"/>
          <p:cNvSpPr>
            <a:spLocks noGrp="1"/>
          </p:cNvSpPr>
          <p:nvPr/>
        </p:nvSpPr>
        <p:spPr>
          <a:xfrm>
            <a:off x="542925" y="1391920"/>
            <a:ext cx="11134725" cy="400050"/>
          </a:xfrm>
          <a:prstGeom prst="rect">
            <a:avLst/>
          </a:prstGeom>
          <a:noFill/>
          <a:ln w="0">
            <a:noFill/>
          </a:ln>
        </p:spPr>
        <p:txBody>
          <a:bodyPr wrap="square" lIns="0" tIns="0" rIns="0" bIns="0" anchor="t">
            <a:noAutofit/>
          </a:bodyPr>
          <a:lstStyle/>
          <a:p>
            <a:pPr algn="l">
              <a:defRPr sz="2100" b="0">
                <a:solidFill>
                  <a:srgbClr val="42769F"/>
                </a:solidFill>
                <a:latin typeface="Aptos"/>
                <a:ea typeface="Aptos"/>
                <a:cs typeface="Aptos"/>
              </a:defRPr>
            </a:pPr>
            <a:r>
              <a:rPr sz="2100" b="0">
                <a:solidFill>
                  <a:srgbClr val="42769F"/>
                </a:solidFill>
                <a:latin typeface="Aptos"/>
                <a:ea typeface="Aptos"/>
                <a:cs typeface="Aptos"/>
              </a:rPr>
              <a:t>New ways to move people and goods through cities</a:t>
            </a:r>
            <a:endParaRPr sz="2100" b="0">
              <a:solidFill>
                <a:srgbClr val="42769F"/>
              </a:solidFill>
              <a:latin typeface="Aptos"/>
              <a:ea typeface="Aptos"/>
              <a:cs typeface="Aptos"/>
            </a:endParaRPr>
          </a:p>
        </p:txBody>
      </p:sp>
      <p:pic>
        <p:nvPicPr>
          <p:cNvPr id="20" name="图片 19"/>
          <p:cNvPicPr>
            <a:picLocks noChangeAspect="1"/>
          </p:cNvPicPr>
          <p:nvPr/>
        </p:nvPicPr>
        <p:blipFill>
          <a:blip r:embed="rId2"/>
          <a:srcRect t="9908" b="9908"/>
          <a:stretch>
            <a:fillRect/>
          </a:stretch>
        </p:blipFill>
        <p:spPr>
          <a:xfrm>
            <a:off x="533400" y="1848485"/>
            <a:ext cx="6753225" cy="3609975"/>
          </a:xfrm>
          <a:prstGeom prst="rect">
            <a:avLst/>
          </a:prstGeom>
        </p:spPr>
      </p:pic>
      <p:sp>
        <p:nvSpPr>
          <p:cNvPr id="8" name="v3_text_16"/>
          <p:cNvSpPr>
            <a:spLocks noGrp="1"/>
          </p:cNvSpPr>
          <p:nvPr/>
        </p:nvSpPr>
        <p:spPr>
          <a:xfrm>
            <a:off x="542925" y="5501005"/>
            <a:ext cx="6753225" cy="314325"/>
          </a:xfrm>
          <a:prstGeom prst="rect">
            <a:avLst/>
          </a:prstGeom>
          <a:noFill/>
          <a:ln w="0">
            <a:noFill/>
          </a:ln>
        </p:spPr>
        <p:txBody>
          <a:bodyPr wrap="square" lIns="0" tIns="0" rIns="0" bIns="0" anchor="t">
            <a:noAutofit/>
          </a:bodyPr>
          <a:lstStyle/>
          <a:p>
            <a:pPr algn="l">
              <a:defRPr sz="1725" b="1">
                <a:solidFill>
                  <a:srgbClr val="42769F"/>
                </a:solidFill>
                <a:latin typeface="Aptos"/>
                <a:ea typeface="Aptos"/>
                <a:cs typeface="Aptos"/>
              </a:defRPr>
            </a:pPr>
            <a:r>
              <a:rPr sz="1725" b="1">
                <a:solidFill>
                  <a:srgbClr val="42769F"/>
                </a:solidFill>
                <a:latin typeface="Aptos"/>
                <a:ea typeface="Aptos"/>
                <a:cs typeface="Aptos"/>
              </a:rPr>
              <a:t>Joby aircraft over New York City</a:t>
            </a:r>
            <a:endParaRPr sz="1725" b="1">
              <a:solidFill>
                <a:srgbClr val="42769F"/>
              </a:solidFill>
              <a:latin typeface="Aptos"/>
              <a:ea typeface="Aptos"/>
              <a:cs typeface="Aptos"/>
            </a:endParaRPr>
          </a:p>
        </p:txBody>
      </p:sp>
      <p:sp>
        <p:nvSpPr>
          <p:cNvPr id="9" name="v3_text_17"/>
          <p:cNvSpPr>
            <a:spLocks noGrp="1"/>
          </p:cNvSpPr>
          <p:nvPr/>
        </p:nvSpPr>
        <p:spPr>
          <a:xfrm>
            <a:off x="542925" y="5857875"/>
            <a:ext cx="6762750" cy="495300"/>
          </a:xfrm>
          <a:prstGeom prst="rect">
            <a:avLst/>
          </a:prstGeom>
          <a:noFill/>
          <a:ln w="0">
            <a:noFill/>
          </a:ln>
        </p:spPr>
        <p:txBody>
          <a:bodyPr wrap="square" lIns="0" tIns="0" rIns="0" bIns="0" anchor="t">
            <a:noAutofit/>
          </a:bodyPr>
          <a:lstStyle/>
          <a:p>
            <a:pPr algn="l">
              <a:defRPr sz="1800" b="0">
                <a:solidFill>
                  <a:srgbClr val="16344B"/>
                </a:solidFill>
                <a:latin typeface="Aptos"/>
                <a:ea typeface="Aptos"/>
                <a:cs typeface="Aptos"/>
              </a:defRPr>
            </a:pPr>
            <a:r>
              <a:rPr sz="1800" b="0">
                <a:solidFill>
                  <a:srgbClr val="16344B"/>
                </a:solidFill>
                <a:latin typeface="Aptos"/>
                <a:ea typeface="Aptos"/>
                <a:cs typeface="Aptos"/>
              </a:rPr>
              <a:t>Aircraft design must balance transport efficiency</a:t>
            </a:r>
            <a:endParaRPr sz="1800" b="0">
              <a:solidFill>
                <a:srgbClr val="16344B"/>
              </a:solidFill>
              <a:latin typeface="Aptos"/>
              <a:ea typeface="Aptos"/>
              <a:cs typeface="Aptos"/>
            </a:endParaRPr>
          </a:p>
          <a:p>
            <a:pPr algn="l">
              <a:defRPr sz="1800" b="0">
                <a:solidFill>
                  <a:srgbClr val="16344B"/>
                </a:solidFill>
                <a:latin typeface="Aptos"/>
                <a:ea typeface="Aptos"/>
                <a:cs typeface="Aptos"/>
              </a:defRPr>
            </a:pPr>
            <a:r>
              <a:rPr sz="1800" b="0">
                <a:solidFill>
                  <a:srgbClr val="16344B"/>
                </a:solidFill>
                <a:latin typeface="Aptos"/>
                <a:ea typeface="Aptos"/>
                <a:cs typeface="Aptos"/>
              </a:rPr>
              <a:t>with noise around communities.</a:t>
            </a:r>
            <a:endParaRPr sz="1800" b="0">
              <a:solidFill>
                <a:srgbClr val="16344B"/>
              </a:solidFill>
              <a:latin typeface="Aptos"/>
              <a:ea typeface="Aptos"/>
              <a:cs typeface="Aptos"/>
            </a:endParaRPr>
          </a:p>
        </p:txBody>
      </p:sp>
      <p:pic>
        <p:nvPicPr>
          <p:cNvPr id="23" name="图片 22"/>
          <p:cNvPicPr>
            <a:picLocks noChangeAspect="1"/>
          </p:cNvPicPr>
          <p:nvPr/>
        </p:nvPicPr>
        <p:blipFill>
          <a:blip r:embed="rId3"/>
          <a:srcRect t="19463" b="19463"/>
          <a:stretch>
            <a:fillRect/>
          </a:stretch>
        </p:blipFill>
        <p:spPr>
          <a:xfrm>
            <a:off x="7705725" y="1704975"/>
            <a:ext cx="3943350" cy="1743075"/>
          </a:xfrm>
          <a:prstGeom prst="rect">
            <a:avLst/>
          </a:prstGeom>
        </p:spPr>
      </p:pic>
      <p:sp>
        <p:nvSpPr>
          <p:cNvPr id="11" name="v3_text_18"/>
          <p:cNvSpPr>
            <a:spLocks noGrp="1"/>
          </p:cNvSpPr>
          <p:nvPr/>
        </p:nvSpPr>
        <p:spPr>
          <a:xfrm>
            <a:off x="7715250" y="3514725"/>
            <a:ext cx="3924300" cy="276225"/>
          </a:xfrm>
          <a:prstGeom prst="rect">
            <a:avLst/>
          </a:prstGeom>
          <a:noFill/>
          <a:ln w="0">
            <a:noFill/>
          </a:ln>
        </p:spPr>
        <p:txBody>
          <a:bodyPr wrap="square" lIns="0" tIns="0" rIns="0" bIns="0" anchor="t">
            <a:noAutofit/>
          </a:bodyPr>
          <a:lstStyle/>
          <a:p>
            <a:pPr algn="l">
              <a:defRPr sz="1650" b="1">
                <a:solidFill>
                  <a:srgbClr val="42769F"/>
                </a:solidFill>
                <a:latin typeface="Aptos"/>
                <a:ea typeface="Aptos"/>
                <a:cs typeface="Aptos"/>
              </a:defRPr>
            </a:pPr>
            <a:r>
              <a:rPr sz="1650" b="1">
                <a:solidFill>
                  <a:srgbClr val="42769F"/>
                </a:solidFill>
                <a:latin typeface="Aptos"/>
                <a:ea typeface="Aptos"/>
                <a:cs typeface="Aptos"/>
              </a:rPr>
              <a:t>Archer Midnight</a:t>
            </a:r>
            <a:endParaRPr sz="1650" b="1">
              <a:solidFill>
                <a:srgbClr val="42769F"/>
              </a:solidFill>
              <a:latin typeface="Aptos"/>
              <a:ea typeface="Aptos"/>
              <a:cs typeface="Aptos"/>
            </a:endParaRPr>
          </a:p>
        </p:txBody>
      </p:sp>
      <p:pic>
        <p:nvPicPr>
          <p:cNvPr id="25" name="图片 24"/>
          <p:cNvPicPr>
            <a:picLocks noChangeAspect="1"/>
          </p:cNvPicPr>
          <p:nvPr/>
        </p:nvPicPr>
        <p:blipFill>
          <a:blip r:embed="rId4"/>
          <a:srcRect t="5770" b="5770"/>
          <a:stretch>
            <a:fillRect/>
          </a:stretch>
        </p:blipFill>
        <p:spPr>
          <a:xfrm>
            <a:off x="7705725" y="3914775"/>
            <a:ext cx="3943350" cy="1962150"/>
          </a:xfrm>
          <a:prstGeom prst="rect">
            <a:avLst/>
          </a:prstGeom>
        </p:spPr>
      </p:pic>
      <p:sp>
        <p:nvSpPr>
          <p:cNvPr id="13" name="v3_text_19"/>
          <p:cNvSpPr>
            <a:spLocks noGrp="1"/>
          </p:cNvSpPr>
          <p:nvPr/>
        </p:nvSpPr>
        <p:spPr>
          <a:xfrm>
            <a:off x="7715250" y="5962650"/>
            <a:ext cx="3933825" cy="276225"/>
          </a:xfrm>
          <a:prstGeom prst="rect">
            <a:avLst/>
          </a:prstGeom>
          <a:noFill/>
          <a:ln w="0">
            <a:noFill/>
          </a:ln>
        </p:spPr>
        <p:txBody>
          <a:bodyPr wrap="square" lIns="0" tIns="0" rIns="0" bIns="0" anchor="t">
            <a:noAutofit/>
          </a:bodyPr>
          <a:lstStyle/>
          <a:p>
            <a:pPr algn="l">
              <a:defRPr sz="1650" b="1">
                <a:solidFill>
                  <a:srgbClr val="42769F"/>
                </a:solidFill>
                <a:latin typeface="Aptos"/>
                <a:ea typeface="Aptos"/>
                <a:cs typeface="Aptos"/>
              </a:defRPr>
            </a:pPr>
            <a:r>
              <a:rPr sz="1650" b="1">
                <a:solidFill>
                  <a:srgbClr val="42769F"/>
                </a:solidFill>
                <a:latin typeface="Aptos"/>
                <a:ea typeface="Aptos"/>
                <a:cs typeface="Aptos"/>
              </a:rPr>
              <a:t>Drone delivery at Walmart</a:t>
            </a:r>
            <a:endParaRPr sz="1650" b="1">
              <a:solidFill>
                <a:srgbClr val="42769F"/>
              </a:solidFill>
              <a:latin typeface="Aptos"/>
              <a:ea typeface="Aptos"/>
              <a:cs typeface="Aptos"/>
            </a:endParaRPr>
          </a:p>
        </p:txBody>
      </p:sp>
    </p:spTree>
  </p:cSld>
  <p:clrMapOvr>
    <a:masterClrMapping/>
  </p:clrMapOvr>
  <mc:AlternateContent xmlns:mc="http://schemas.openxmlformats.org/markup-compatibility/2006">
    <mc:Choice xmlns:p14="http://schemas.microsoft.com/office/powerpoint/2010/main" Requires="p14">
      <p:transition p14:dur="350">
        <p:fade thruBlk="1"/>
      </p:transition>
    </mc:Choice>
    <mc:Fallback>
      <p:transition>
        <p:fade thruBlk="1"/>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v3_shape_20"/>
          <p:cNvSpPr>
            <a:spLocks noGrp="1"/>
          </p:cNvSpPr>
          <p:nvPr/>
        </p:nvSpPr>
        <p:spPr>
          <a:xfrm>
            <a:off x="0" y="0"/>
            <a:ext cx="12192000" cy="85725"/>
          </a:xfrm>
          <a:prstGeom prst="rect">
            <a:avLst/>
          </a:prstGeom>
          <a:solidFill>
            <a:srgbClr val="42769F"/>
          </a:solidFill>
          <a:ln w="0">
            <a:noFill/>
          </a:ln>
        </p:spPr>
        <p:txBody>
          <a:bodyPr/>
          <a:lstStyle/>
          <a:p>
            <a:endParaRPr lang="zh-CN" altLang="en-US"/>
          </a:p>
        </p:txBody>
      </p:sp>
      <p:sp>
        <p:nvSpPr>
          <p:cNvPr id="2" name="v3_text_21"/>
          <p:cNvSpPr>
            <a:spLocks noGrp="1"/>
          </p:cNvSpPr>
          <p:nvPr/>
        </p:nvSpPr>
        <p:spPr>
          <a:xfrm>
            <a:off x="533400" y="381000"/>
            <a:ext cx="11125200" cy="638175"/>
          </a:xfrm>
          <a:prstGeom prst="rect">
            <a:avLst/>
          </a:prstGeom>
          <a:noFill/>
          <a:ln w="0">
            <a:noFill/>
          </a:ln>
        </p:spPr>
        <p:txBody>
          <a:bodyPr wrap="square" lIns="0" tIns="0" rIns="0" bIns="0" anchor="t">
            <a:noAutofit/>
          </a:bodyPr>
          <a:lstStyle/>
          <a:p>
            <a:pPr algn="l">
              <a:defRPr sz="3225" b="1">
                <a:solidFill>
                  <a:srgbClr val="16344B"/>
                </a:solidFill>
                <a:latin typeface="Aptos"/>
                <a:ea typeface="Aptos"/>
                <a:cs typeface="Aptos"/>
              </a:defRPr>
            </a:pPr>
            <a:r>
              <a:rPr sz="3225" b="1">
                <a:solidFill>
                  <a:srgbClr val="16344B"/>
                </a:solidFill>
                <a:latin typeface="Aptos"/>
                <a:ea typeface="Aptos"/>
                <a:cs typeface="Aptos"/>
              </a:rPr>
              <a:t>Aircraft layout also changes the noise footprint</a:t>
            </a:r>
            <a:endParaRPr sz="3225" b="1">
              <a:solidFill>
                <a:srgbClr val="16344B"/>
              </a:solidFill>
              <a:latin typeface="Aptos"/>
              <a:ea typeface="Aptos"/>
              <a:cs typeface="Aptos"/>
            </a:endParaRPr>
          </a:p>
        </p:txBody>
      </p:sp>
      <p:sp>
        <p:nvSpPr>
          <p:cNvPr id="3" name="v3_shape_22"/>
          <p:cNvSpPr>
            <a:spLocks noGrp="1"/>
          </p:cNvSpPr>
          <p:nvPr/>
        </p:nvSpPr>
        <p:spPr>
          <a:xfrm>
            <a:off x="533400" y="6419850"/>
            <a:ext cx="11125200" cy="9525"/>
          </a:xfrm>
          <a:prstGeom prst="rect">
            <a:avLst/>
          </a:prstGeom>
          <a:solidFill>
            <a:srgbClr val="CCDAE4"/>
          </a:solidFill>
          <a:ln w="0">
            <a:noFill/>
          </a:ln>
        </p:spPr>
        <p:txBody>
          <a:bodyPr/>
          <a:lstStyle/>
          <a:p>
            <a:endParaRPr lang="zh-CN" altLang="en-US"/>
          </a:p>
        </p:txBody>
      </p:sp>
      <p:sp>
        <p:nvSpPr>
          <p:cNvPr id="4" name="v3_text_23">
            <a:hlinkClick r:id="rId1"/>
          </p:cNvPr>
          <p:cNvSpPr>
            <a:spLocks noGrp="1"/>
          </p:cNvSpPr>
          <p:nvPr/>
        </p:nvSpPr>
        <p:spPr>
          <a:xfrm>
            <a:off x="533400" y="6515100"/>
            <a:ext cx="10477500" cy="219075"/>
          </a:xfrm>
          <a:prstGeom prst="rect">
            <a:avLst/>
          </a:prstGeom>
          <a:noFill/>
          <a:ln w="0">
            <a:noFill/>
          </a:ln>
        </p:spPr>
        <p:txBody>
          <a:bodyPr wrap="square" lIns="0" tIns="0" rIns="0" bIns="0" anchor="t">
            <a:noAutofit/>
          </a:bodyPr>
          <a:lstStyle/>
          <a:p>
            <a:pPr algn="l">
              <a:defRPr sz="900" b="0">
                <a:solidFill>
                  <a:srgbClr val="536C7C"/>
                </a:solidFill>
                <a:latin typeface="Aptos"/>
                <a:ea typeface="Aptos"/>
                <a:cs typeface="Aptos"/>
              </a:defRPr>
            </a:pPr>
            <a:r>
              <a:rPr lang="en-US" sz="900" b="0">
                <a:solidFill>
                  <a:srgbClr val="536C7C"/>
                </a:solidFill>
                <a:latin typeface="Aptos"/>
                <a:ea typeface="Aptos"/>
                <a:cs typeface="Aptos"/>
              </a:rPr>
              <a:t>Left: Gonzalez et al. (2025), Fig. 14, doi.org/10.2514/1.C038248. Right: Li et al., NASA (2021). Different cases and metrics.</a:t>
            </a:r>
            <a:endParaRPr lang="en-US" sz="900" b="0">
              <a:solidFill>
                <a:srgbClr val="536C7C"/>
              </a:solidFill>
              <a:latin typeface="Aptos"/>
              <a:ea typeface="Aptos"/>
              <a:cs typeface="Aptos"/>
            </a:endParaRPr>
          </a:p>
        </p:txBody>
      </p:sp>
      <p:sp>
        <p:nvSpPr>
          <p:cNvPr id="5" name="v3_text_24"/>
          <p:cNvSpPr>
            <a:spLocks noGrp="1"/>
          </p:cNvSpPr>
          <p:nvPr/>
        </p:nvSpPr>
        <p:spPr>
          <a:xfrm>
            <a:off x="11239500" y="6496050"/>
            <a:ext cx="419100" cy="238125"/>
          </a:xfrm>
          <a:prstGeom prst="rect">
            <a:avLst/>
          </a:prstGeom>
          <a:noFill/>
          <a:ln w="0">
            <a:noFill/>
          </a:ln>
        </p:spPr>
        <p:txBody>
          <a:bodyPr wrap="square" lIns="0" tIns="0" rIns="0" bIns="0" anchor="t">
            <a:noAutofit/>
          </a:bodyPr>
          <a:lstStyle/>
          <a:p>
            <a:pPr algn="r">
              <a:defRPr sz="1125" b="0">
                <a:solidFill>
                  <a:srgbClr val="42769F"/>
                </a:solidFill>
                <a:latin typeface="Aptos"/>
                <a:ea typeface="Aptos"/>
                <a:cs typeface="Aptos"/>
              </a:defRPr>
            </a:pPr>
            <a:r>
              <a:rPr sz="1125" b="0">
                <a:solidFill>
                  <a:srgbClr val="42769F"/>
                </a:solidFill>
                <a:latin typeface="Aptos"/>
                <a:ea typeface="Aptos"/>
                <a:cs typeface="Aptos"/>
              </a:rPr>
              <a:t>03</a:t>
            </a:r>
            <a:endParaRPr sz="1125" b="0">
              <a:solidFill>
                <a:srgbClr val="42769F"/>
              </a:solidFill>
              <a:latin typeface="Aptos"/>
              <a:ea typeface="Aptos"/>
              <a:cs typeface="Aptos"/>
            </a:endParaRPr>
          </a:p>
        </p:txBody>
      </p:sp>
      <p:sp>
        <p:nvSpPr>
          <p:cNvPr id="7" name="v6_text_1"/>
          <p:cNvSpPr>
            <a:spLocks noGrp="1"/>
          </p:cNvSpPr>
          <p:nvPr/>
        </p:nvSpPr>
        <p:spPr>
          <a:xfrm>
            <a:off x="542925" y="1123950"/>
            <a:ext cx="11125200" cy="381000"/>
          </a:xfrm>
          <a:prstGeom prst="rect">
            <a:avLst/>
          </a:prstGeom>
          <a:noFill/>
          <a:ln w="0">
            <a:noFill/>
          </a:ln>
        </p:spPr>
        <p:txBody>
          <a:bodyPr wrap="square" lIns="0" tIns="0" rIns="0" bIns="0" anchor="t">
            <a:noAutofit/>
          </a:bodyPr>
          <a:lstStyle/>
          <a:p>
            <a:pPr algn="l">
              <a:defRPr sz="2100" b="0">
                <a:solidFill>
                  <a:srgbClr val="42769F"/>
                </a:solidFill>
                <a:latin typeface="Aptos"/>
                <a:ea typeface="Aptos"/>
                <a:cs typeface="Aptos"/>
              </a:defRPr>
            </a:pPr>
            <a:r>
              <a:rPr sz="2100" b="0">
                <a:solidFill>
                  <a:srgbClr val="42769F"/>
                </a:solidFill>
                <a:latin typeface="Aptos"/>
                <a:ea typeface="Aptos"/>
                <a:cs typeface="Aptos"/>
              </a:rPr>
              <a:t>Noise footprints matter when planning air transport near communities.</a:t>
            </a:r>
            <a:endParaRPr sz="2100" b="0">
              <a:solidFill>
                <a:srgbClr val="42769F"/>
              </a:solidFill>
              <a:latin typeface="Aptos"/>
              <a:ea typeface="Aptos"/>
              <a:cs typeface="Aptos"/>
            </a:endParaRPr>
          </a:p>
        </p:txBody>
      </p:sp>
      <p:pic>
        <p:nvPicPr>
          <p:cNvPr id="8" name="图片 7"/>
          <p:cNvPicPr>
            <a:picLocks noChangeAspect="1"/>
          </p:cNvPicPr>
          <p:nvPr/>
        </p:nvPicPr>
        <p:blipFill>
          <a:blip r:embed="rId2"/>
          <a:stretch>
            <a:fillRect/>
          </a:stretch>
        </p:blipFill>
        <p:spPr>
          <a:xfrm>
            <a:off x="515649" y="1743075"/>
            <a:ext cx="5740977" cy="2971800"/>
          </a:xfrm>
          <a:prstGeom prst="rect">
            <a:avLst/>
          </a:prstGeom>
        </p:spPr>
      </p:pic>
      <p:pic>
        <p:nvPicPr>
          <p:cNvPr id="14" name="图片 13"/>
          <p:cNvPicPr>
            <a:picLocks noChangeAspect="1"/>
          </p:cNvPicPr>
          <p:nvPr/>
        </p:nvPicPr>
        <p:blipFill>
          <a:blip r:embed="rId3"/>
          <a:stretch>
            <a:fillRect/>
          </a:stretch>
        </p:blipFill>
        <p:spPr>
          <a:xfrm>
            <a:off x="6677025" y="1743747"/>
            <a:ext cx="5000625" cy="2970457"/>
          </a:xfrm>
          <a:prstGeom prst="rect">
            <a:avLst/>
          </a:prstGeom>
        </p:spPr>
      </p:pic>
      <p:sp>
        <p:nvSpPr>
          <p:cNvPr id="15" name="v6_text_2"/>
          <p:cNvSpPr>
            <a:spLocks noGrp="1"/>
          </p:cNvSpPr>
          <p:nvPr/>
        </p:nvSpPr>
        <p:spPr>
          <a:xfrm>
            <a:off x="542925" y="4791075"/>
            <a:ext cx="5810250" cy="276225"/>
          </a:xfrm>
          <a:prstGeom prst="rect">
            <a:avLst/>
          </a:prstGeom>
          <a:noFill/>
          <a:ln w="0">
            <a:noFill/>
          </a:ln>
        </p:spPr>
        <p:txBody>
          <a:bodyPr wrap="square" lIns="0" tIns="0" rIns="0" bIns="0" anchor="t">
            <a:noAutofit/>
          </a:bodyPr>
          <a:lstStyle/>
          <a:p>
            <a:pPr algn="l">
              <a:defRPr sz="1725" b="1">
                <a:solidFill>
                  <a:srgbClr val="42769F"/>
                </a:solidFill>
                <a:latin typeface="Aptos"/>
                <a:ea typeface="Aptos"/>
                <a:cs typeface="Aptos"/>
              </a:defRPr>
            </a:pPr>
            <a:r>
              <a:rPr sz="1725" b="1">
                <a:solidFill>
                  <a:srgbClr val="42769F"/>
                </a:solidFill>
                <a:latin typeface="Aptos"/>
                <a:ea typeface="Aptos"/>
                <a:cs typeface="Aptos"/>
              </a:rPr>
              <a:t>Different takeoff procedures, different footprints</a:t>
            </a:r>
            <a:endParaRPr sz="1725" b="1">
              <a:solidFill>
                <a:srgbClr val="42769F"/>
              </a:solidFill>
              <a:latin typeface="Aptos"/>
              <a:ea typeface="Aptos"/>
              <a:cs typeface="Aptos"/>
            </a:endParaRPr>
          </a:p>
        </p:txBody>
      </p:sp>
      <p:sp>
        <p:nvSpPr>
          <p:cNvPr id="16" name="v6_text_3"/>
          <p:cNvSpPr>
            <a:spLocks noGrp="1"/>
          </p:cNvSpPr>
          <p:nvPr/>
        </p:nvSpPr>
        <p:spPr>
          <a:xfrm>
            <a:off x="542925" y="5114925"/>
            <a:ext cx="5867400" cy="247650"/>
          </a:xfrm>
          <a:prstGeom prst="rect">
            <a:avLst/>
          </a:prstGeom>
          <a:noFill/>
          <a:ln w="0">
            <a:noFill/>
          </a:ln>
        </p:spPr>
        <p:txBody>
          <a:bodyPr wrap="square" lIns="0" tIns="0" rIns="0" bIns="0" anchor="t">
            <a:noAutofit/>
          </a:bodyPr>
          <a:lstStyle/>
          <a:p>
            <a:pPr algn="l">
              <a:defRPr sz="1425" b="0">
                <a:solidFill>
                  <a:srgbClr val="536C7C"/>
                </a:solidFill>
                <a:latin typeface="Aptos"/>
                <a:ea typeface="Aptos"/>
                <a:cs typeface="Aptos"/>
              </a:defRPr>
            </a:pPr>
            <a:r>
              <a:rPr sz="1425" b="0">
                <a:solidFill>
                  <a:srgbClr val="536C7C"/>
                </a:solidFill>
                <a:latin typeface="Aptos"/>
                <a:ea typeface="Aptos"/>
                <a:cs typeface="Aptos"/>
              </a:rPr>
              <a:t>Predicted 65 dB(A) event maximum contours</a:t>
            </a:r>
            <a:endParaRPr sz="1425" b="0">
              <a:solidFill>
                <a:srgbClr val="536C7C"/>
              </a:solidFill>
              <a:latin typeface="Aptos"/>
              <a:ea typeface="Aptos"/>
              <a:cs typeface="Aptos"/>
            </a:endParaRPr>
          </a:p>
        </p:txBody>
      </p:sp>
      <p:sp>
        <p:nvSpPr>
          <p:cNvPr id="17" name="v6_text_4"/>
          <p:cNvSpPr>
            <a:spLocks noGrp="1"/>
          </p:cNvSpPr>
          <p:nvPr/>
        </p:nvSpPr>
        <p:spPr>
          <a:xfrm>
            <a:off x="6677025" y="4791075"/>
            <a:ext cx="5000625" cy="276225"/>
          </a:xfrm>
          <a:prstGeom prst="rect">
            <a:avLst/>
          </a:prstGeom>
          <a:noFill/>
          <a:ln w="0">
            <a:noFill/>
          </a:ln>
        </p:spPr>
        <p:txBody>
          <a:bodyPr wrap="square" lIns="0" tIns="0" rIns="0" bIns="0" anchor="t">
            <a:noAutofit/>
          </a:bodyPr>
          <a:lstStyle/>
          <a:p>
            <a:pPr algn="l">
              <a:defRPr sz="1725" b="1">
                <a:solidFill>
                  <a:srgbClr val="42769F"/>
                </a:solidFill>
                <a:latin typeface="Aptos"/>
                <a:ea typeface="Aptos"/>
                <a:cs typeface="Aptos"/>
              </a:defRPr>
            </a:pPr>
            <a:r>
              <a:rPr sz="1725" b="1">
                <a:solidFill>
                  <a:srgbClr val="42769F"/>
                </a:solidFill>
                <a:latin typeface="Aptos"/>
                <a:ea typeface="Aptos"/>
                <a:cs typeface="Aptos"/>
              </a:rPr>
              <a:t>Urban air mobility scenario</a:t>
            </a:r>
            <a:endParaRPr sz="1725" b="1">
              <a:solidFill>
                <a:srgbClr val="42769F"/>
              </a:solidFill>
              <a:latin typeface="Aptos"/>
              <a:ea typeface="Aptos"/>
              <a:cs typeface="Aptos"/>
            </a:endParaRPr>
          </a:p>
        </p:txBody>
      </p:sp>
      <p:sp>
        <p:nvSpPr>
          <p:cNvPr id="18" name="v6_text_5"/>
          <p:cNvSpPr>
            <a:spLocks noGrp="1"/>
          </p:cNvSpPr>
          <p:nvPr/>
        </p:nvSpPr>
        <p:spPr>
          <a:xfrm>
            <a:off x="6677025" y="5114925"/>
            <a:ext cx="5000625" cy="247650"/>
          </a:xfrm>
          <a:prstGeom prst="rect">
            <a:avLst/>
          </a:prstGeom>
          <a:noFill/>
          <a:ln w="0">
            <a:noFill/>
          </a:ln>
        </p:spPr>
        <p:txBody>
          <a:bodyPr wrap="square" lIns="0" tIns="0" rIns="0" bIns="0" anchor="t">
            <a:noAutofit/>
          </a:bodyPr>
          <a:lstStyle/>
          <a:p>
            <a:pPr algn="l">
              <a:defRPr sz="1425" b="0">
                <a:solidFill>
                  <a:srgbClr val="536C7C"/>
                </a:solidFill>
                <a:latin typeface="Aptos"/>
                <a:ea typeface="Aptos"/>
                <a:cs typeface="Aptos"/>
              </a:defRPr>
            </a:pPr>
            <a:r>
              <a:rPr sz="1425" b="0">
                <a:solidFill>
                  <a:srgbClr val="536C7C"/>
                </a:solidFill>
                <a:latin typeface="Aptos"/>
                <a:ea typeface="Aptos"/>
                <a:cs typeface="Aptos"/>
              </a:rPr>
              <a:t>NASA simulation over the Dallas area</a:t>
            </a:r>
            <a:endParaRPr sz="1425" b="0">
              <a:solidFill>
                <a:srgbClr val="536C7C"/>
              </a:solidFill>
              <a:latin typeface="Aptos"/>
              <a:ea typeface="Aptos"/>
              <a:cs typeface="Aptos"/>
            </a:endParaRPr>
          </a:p>
        </p:txBody>
      </p:sp>
      <p:sp>
        <p:nvSpPr>
          <p:cNvPr id="21" name="v6_text_6"/>
          <p:cNvSpPr>
            <a:spLocks noGrp="1"/>
          </p:cNvSpPr>
          <p:nvPr/>
        </p:nvSpPr>
        <p:spPr>
          <a:xfrm>
            <a:off x="542925" y="5572125"/>
            <a:ext cx="1714500" cy="381000"/>
          </a:xfrm>
          <a:prstGeom prst="rect">
            <a:avLst/>
          </a:prstGeom>
          <a:noFill/>
          <a:ln w="0">
            <a:noFill/>
          </a:ln>
        </p:spPr>
        <p:txBody>
          <a:bodyPr wrap="square" lIns="0" tIns="0" rIns="0" bIns="0" anchor="t">
            <a:noAutofit/>
          </a:bodyPr>
          <a:lstStyle/>
          <a:p>
            <a:pPr algn="l">
              <a:defRPr sz="2025" b="1">
                <a:solidFill>
                  <a:srgbClr val="42769F"/>
                </a:solidFill>
                <a:latin typeface="Aptos"/>
                <a:ea typeface="Aptos"/>
                <a:cs typeface="Aptos"/>
              </a:defRPr>
            </a:pPr>
            <a:r>
              <a:rPr sz="2025" b="1">
                <a:solidFill>
                  <a:srgbClr val="42769F"/>
                </a:solidFill>
                <a:latin typeface="Aptos"/>
                <a:ea typeface="Aptos"/>
                <a:cs typeface="Aptos"/>
              </a:rPr>
              <a:t>Motivation</a:t>
            </a:r>
            <a:endParaRPr sz="2025" b="1">
              <a:solidFill>
                <a:srgbClr val="42769F"/>
              </a:solidFill>
              <a:latin typeface="Aptos"/>
              <a:ea typeface="Aptos"/>
              <a:cs typeface="Aptos"/>
            </a:endParaRPr>
          </a:p>
        </p:txBody>
      </p:sp>
      <p:sp>
        <p:nvSpPr>
          <p:cNvPr id="22" name="v6_text_7"/>
          <p:cNvSpPr>
            <a:spLocks noGrp="1"/>
          </p:cNvSpPr>
          <p:nvPr/>
        </p:nvSpPr>
        <p:spPr>
          <a:xfrm>
            <a:off x="2533650" y="5457825"/>
            <a:ext cx="9144000" cy="923925"/>
          </a:xfrm>
          <a:prstGeom prst="rect">
            <a:avLst/>
          </a:prstGeom>
          <a:noFill/>
          <a:ln w="0">
            <a:noFill/>
          </a:ln>
        </p:spPr>
        <p:txBody>
          <a:bodyPr wrap="square" lIns="0" tIns="0" rIns="0" bIns="0" anchor="t">
            <a:noAutofit/>
          </a:bodyPr>
          <a:lstStyle/>
          <a:p>
            <a:pPr marL="304800" indent="-203200" algn="l">
              <a:spcAft>
                <a:spcPts val="300"/>
              </a:spcAft>
              <a:buChar char="•"/>
              <a:defRPr sz="1725" b="0">
                <a:solidFill>
                  <a:srgbClr val="16344B"/>
                </a:solidFill>
                <a:latin typeface="Aptos"/>
                <a:ea typeface="Aptos"/>
                <a:cs typeface="Aptos"/>
              </a:defRPr>
            </a:pPr>
            <a:r>
              <a:t>Predict full scale performance and noise from sub scale tests</a:t>
            </a:r>
          </a:p>
          <a:p>
            <a:pPr marL="304800" indent="-203200" algn="l">
              <a:spcAft>
                <a:spcPts val="300"/>
              </a:spcAft>
              <a:buChar char="•"/>
              <a:defRPr sz="1725" b="0">
                <a:solidFill>
                  <a:srgbClr val="16344B"/>
                </a:solidFill>
                <a:latin typeface="Aptos"/>
                <a:ea typeface="Aptos"/>
                <a:cs typeface="Aptos"/>
              </a:defRPr>
            </a:pPr>
            <a:r>
              <a:t>Reduce the need for large wind tunnel campaigns</a:t>
            </a:r>
          </a:p>
          <a:p>
            <a:pPr marL="304800" indent="-203200" algn="l">
              <a:spcAft>
                <a:spcPts val="300"/>
              </a:spcAft>
              <a:buChar char="•"/>
              <a:defRPr sz="1725" b="0">
                <a:solidFill>
                  <a:srgbClr val="16344B"/>
                </a:solidFill>
                <a:latin typeface="Aptos"/>
                <a:ea typeface="Aptos"/>
                <a:cs typeface="Aptos"/>
              </a:defRPr>
            </a:pPr>
            <a:r>
              <a:t>Reduce costly simulations during early aircraft design</a:t>
            </a:r>
          </a:p>
        </p:txBody>
      </p:sp>
    </p:spTree>
  </p:cSld>
  <p:clrMapOvr>
    <a:masterClrMapping/>
  </p:clrMapOvr>
  <mc:AlternateContent xmlns:mc="http://schemas.openxmlformats.org/markup-compatibility/2006">
    <mc:Choice xmlns:p14="http://schemas.microsoft.com/office/powerpoint/2010/main" Requires="p14">
      <p:transition p14:dur="350">
        <p:fade thruBlk="1"/>
      </p:transition>
    </mc:Choice>
    <mc:Fallback>
      <p:transition>
        <p:fade thruBlk="1"/>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v3_shape_30"/>
          <p:cNvSpPr>
            <a:spLocks noGrp="1"/>
          </p:cNvSpPr>
          <p:nvPr/>
        </p:nvSpPr>
        <p:spPr>
          <a:xfrm>
            <a:off x="0" y="0"/>
            <a:ext cx="12192000" cy="85725"/>
          </a:xfrm>
          <a:prstGeom prst="rect">
            <a:avLst/>
          </a:prstGeom>
          <a:solidFill>
            <a:srgbClr val="42769F"/>
          </a:solidFill>
          <a:ln w="0">
            <a:noFill/>
          </a:ln>
        </p:spPr>
      </p:sp>
      <p:sp>
        <p:nvSpPr>
          <p:cNvPr id="2" name="v3_text_31"/>
          <p:cNvSpPr>
            <a:spLocks noGrp="1"/>
          </p:cNvSpPr>
          <p:nvPr/>
        </p:nvSpPr>
        <p:spPr>
          <a:xfrm>
            <a:off x="302260" y="381000"/>
            <a:ext cx="11757025" cy="629285"/>
          </a:xfrm>
          <a:prstGeom prst="rect">
            <a:avLst/>
          </a:prstGeom>
          <a:noFill/>
          <a:ln w="0">
            <a:noFill/>
          </a:ln>
        </p:spPr>
        <p:txBody>
          <a:bodyPr wrap="square" lIns="0" tIns="0" rIns="0" bIns="0" anchor="t">
            <a:noAutofit/>
          </a:bodyPr>
          <a:lstStyle/>
          <a:p>
            <a:pPr algn="l">
              <a:defRPr sz="3225" b="1">
                <a:solidFill>
                  <a:srgbClr val="16344B"/>
                </a:solidFill>
                <a:latin typeface="Aptos"/>
                <a:ea typeface="Aptos"/>
                <a:cs typeface="Aptos"/>
              </a:defRPr>
            </a:pPr>
            <a:r>
              <a:rPr lang="en-US" sz="3225" b="1">
                <a:solidFill>
                  <a:srgbClr val="16344B"/>
                </a:solidFill>
                <a:latin typeface="Aptos"/>
                <a:ea typeface="Aptos"/>
                <a:cs typeface="Aptos"/>
              </a:rPr>
              <a:t>The operational and geometrical variability in UAM viechles</a:t>
            </a:r>
            <a:endParaRPr lang="en-US" sz="3225" b="1">
              <a:solidFill>
                <a:srgbClr val="16344B"/>
              </a:solidFill>
              <a:latin typeface="Aptos"/>
              <a:ea typeface="Aptos"/>
              <a:cs typeface="Aptos"/>
            </a:endParaRPr>
          </a:p>
        </p:txBody>
      </p:sp>
      <p:sp>
        <p:nvSpPr>
          <p:cNvPr id="3" name="v3_shape_32"/>
          <p:cNvSpPr>
            <a:spLocks noGrp="1"/>
          </p:cNvSpPr>
          <p:nvPr/>
        </p:nvSpPr>
        <p:spPr>
          <a:xfrm>
            <a:off x="533400" y="6419850"/>
            <a:ext cx="11125200" cy="9525"/>
          </a:xfrm>
          <a:prstGeom prst="rect">
            <a:avLst/>
          </a:prstGeom>
          <a:solidFill>
            <a:srgbClr val="CCDAE4"/>
          </a:solidFill>
          <a:ln w="0">
            <a:noFill/>
          </a:ln>
        </p:spPr>
      </p:sp>
      <p:sp>
        <p:nvSpPr>
          <p:cNvPr id="4" name="v3_text_33"/>
          <p:cNvSpPr>
            <a:spLocks noGrp="1"/>
          </p:cNvSpPr>
          <p:nvPr/>
        </p:nvSpPr>
        <p:spPr>
          <a:xfrm>
            <a:off x="11239500" y="6496050"/>
            <a:ext cx="419100" cy="238125"/>
          </a:xfrm>
          <a:prstGeom prst="rect">
            <a:avLst/>
          </a:prstGeom>
          <a:noFill/>
          <a:ln w="0">
            <a:noFill/>
          </a:ln>
        </p:spPr>
        <p:txBody>
          <a:bodyPr wrap="square" lIns="0" tIns="0" rIns="0" bIns="0" anchor="t">
            <a:noAutofit/>
          </a:bodyPr>
          <a:lstStyle/>
          <a:p>
            <a:pPr algn="r">
              <a:defRPr sz="1125" b="0">
                <a:solidFill>
                  <a:srgbClr val="42769F"/>
                </a:solidFill>
                <a:latin typeface="Aptos"/>
                <a:ea typeface="Aptos"/>
                <a:cs typeface="Aptos"/>
              </a:defRPr>
            </a:pPr>
            <a:r>
              <a:rPr sz="1125" b="0">
                <a:solidFill>
                  <a:srgbClr val="42769F"/>
                </a:solidFill>
                <a:latin typeface="Aptos"/>
                <a:ea typeface="Aptos"/>
                <a:cs typeface="Aptos"/>
              </a:rPr>
              <a:t>04</a:t>
            </a:r>
            <a:endParaRPr sz="1125" b="0">
              <a:solidFill>
                <a:srgbClr val="42769F"/>
              </a:solidFill>
              <a:latin typeface="Aptos"/>
              <a:ea typeface="Aptos"/>
              <a:cs typeface="Aptos"/>
            </a:endParaRPr>
          </a:p>
        </p:txBody>
      </p:sp>
      <p:sp>
        <p:nvSpPr>
          <p:cNvPr id="8" name="v3_text_36"/>
          <p:cNvSpPr>
            <a:spLocks noGrp="1"/>
          </p:cNvSpPr>
          <p:nvPr/>
        </p:nvSpPr>
        <p:spPr>
          <a:xfrm>
            <a:off x="552450" y="4762500"/>
            <a:ext cx="5257800" cy="381000"/>
          </a:xfrm>
          <a:prstGeom prst="rect">
            <a:avLst/>
          </a:prstGeom>
          <a:noFill/>
          <a:ln w="0">
            <a:noFill/>
          </a:ln>
        </p:spPr>
        <p:txBody>
          <a:bodyPr wrap="square" lIns="0" tIns="0" rIns="0" bIns="0" anchor="t">
            <a:noAutofit/>
          </a:bodyPr>
          <a:lstStyle/>
          <a:p>
            <a:pPr algn="l">
              <a:defRPr sz="2250" b="1">
                <a:solidFill>
                  <a:srgbClr val="42769F"/>
                </a:solidFill>
                <a:latin typeface="Aptos"/>
                <a:ea typeface="Aptos"/>
                <a:cs typeface="Aptos"/>
              </a:defRPr>
            </a:pPr>
            <a:r>
              <a:rPr sz="2250" b="1">
                <a:solidFill>
                  <a:srgbClr val="42769F"/>
                </a:solidFill>
                <a:latin typeface="Aptos"/>
                <a:ea typeface="Aptos"/>
                <a:cs typeface="Aptos"/>
              </a:rPr>
              <a:t>Independent inputs</a:t>
            </a:r>
            <a:endParaRPr sz="2250" b="1">
              <a:solidFill>
                <a:srgbClr val="42769F"/>
              </a:solidFill>
              <a:latin typeface="Aptos"/>
              <a:ea typeface="Aptos"/>
              <a:cs typeface="Aptos"/>
            </a:endParaRPr>
          </a:p>
        </p:txBody>
      </p:sp>
      <p:sp>
        <p:nvSpPr>
          <p:cNvPr id="9" name="v3_text_37"/>
          <p:cNvSpPr>
            <a:spLocks noGrp="1"/>
          </p:cNvSpPr>
          <p:nvPr/>
        </p:nvSpPr>
        <p:spPr>
          <a:xfrm>
            <a:off x="552450" y="5238750"/>
            <a:ext cx="5257800" cy="1160145"/>
          </a:xfrm>
          <a:prstGeom prst="rect">
            <a:avLst/>
          </a:prstGeom>
          <a:noFill/>
          <a:ln w="0">
            <a:noFill/>
          </a:ln>
        </p:spPr>
        <p:txBody>
          <a:bodyPr wrap="square" lIns="0" tIns="0" rIns="0" bIns="0" anchor="t">
            <a:noAutofit/>
          </a:bodyPr>
          <a:lstStyle/>
          <a:p>
            <a:pPr marL="342900" indent="-342900" algn="l">
              <a:buFont typeface="Arial" panose="020B0604020202020204" pitchFamily="34" charset="0"/>
              <a:buChar char="•"/>
              <a:defRPr sz="2025" b="0">
                <a:solidFill>
                  <a:srgbClr val="16344B"/>
                </a:solidFill>
                <a:latin typeface="Aptos"/>
                <a:ea typeface="Aptos"/>
                <a:cs typeface="Aptos"/>
              </a:defRPr>
            </a:pPr>
            <a:r>
              <a:rPr sz="2025" b="0">
                <a:solidFill>
                  <a:srgbClr val="16344B"/>
                </a:solidFill>
                <a:latin typeface="Aptos"/>
                <a:ea typeface="Aptos"/>
                <a:cs typeface="Aptos"/>
              </a:rPr>
              <a:t>Spacing X, Z</a:t>
            </a:r>
            <a:endParaRPr sz="2025" b="0">
              <a:solidFill>
                <a:srgbClr val="16344B"/>
              </a:solidFill>
              <a:latin typeface="Aptos"/>
              <a:ea typeface="Aptos"/>
              <a:cs typeface="Aptos"/>
            </a:endParaRPr>
          </a:p>
          <a:p>
            <a:pPr marL="342900" indent="-342900" algn="l">
              <a:buFont typeface="Arial" panose="020B0604020202020204" pitchFamily="34" charset="0"/>
              <a:buChar char="•"/>
              <a:defRPr sz="2025" b="0">
                <a:solidFill>
                  <a:srgbClr val="16344B"/>
                </a:solidFill>
                <a:latin typeface="Aptos"/>
                <a:ea typeface="Aptos"/>
                <a:cs typeface="Aptos"/>
              </a:defRPr>
            </a:pPr>
            <a:r>
              <a:rPr lang="en-US" sz="2025" b="0">
                <a:solidFill>
                  <a:srgbClr val="16344B"/>
                </a:solidFill>
                <a:latin typeface="Aptos"/>
                <a:ea typeface="Aptos"/>
                <a:cs typeface="Aptos"/>
              </a:rPr>
              <a:t>D</a:t>
            </a:r>
            <a:r>
              <a:rPr sz="2025" b="0">
                <a:solidFill>
                  <a:srgbClr val="16344B"/>
                </a:solidFill>
                <a:latin typeface="Aptos"/>
                <a:ea typeface="Aptos"/>
                <a:cs typeface="Aptos"/>
              </a:rPr>
              <a:t>iameter D</a:t>
            </a:r>
            <a:endParaRPr sz="2025" b="0">
              <a:solidFill>
                <a:srgbClr val="16344B"/>
              </a:solidFill>
              <a:latin typeface="Aptos"/>
              <a:ea typeface="Aptos"/>
              <a:cs typeface="Aptos"/>
            </a:endParaRPr>
          </a:p>
          <a:p>
            <a:pPr marL="342900" indent="-342900" algn="l">
              <a:buFont typeface="Arial" panose="020B0604020202020204" pitchFamily="34" charset="0"/>
              <a:buChar char="•"/>
              <a:defRPr sz="2025" b="0">
                <a:solidFill>
                  <a:srgbClr val="16344B"/>
                </a:solidFill>
                <a:latin typeface="Aptos"/>
                <a:ea typeface="Aptos"/>
                <a:cs typeface="Aptos"/>
              </a:defRPr>
            </a:pPr>
            <a:r>
              <a:rPr sz="2025" b="0">
                <a:solidFill>
                  <a:srgbClr val="16344B"/>
                </a:solidFill>
                <a:latin typeface="Aptos"/>
                <a:ea typeface="Aptos"/>
                <a:cs typeface="Aptos"/>
              </a:rPr>
              <a:t>Rotor speeds N₁ and N₂</a:t>
            </a:r>
            <a:endParaRPr lang="en-US" sz="2025" b="0">
              <a:solidFill>
                <a:srgbClr val="16344B"/>
              </a:solidFill>
              <a:latin typeface="Aptos"/>
              <a:ea typeface="Aptos"/>
              <a:cs typeface="Aptos"/>
            </a:endParaRPr>
          </a:p>
        </p:txBody>
      </p:sp>
      <p:sp>
        <p:nvSpPr>
          <p:cNvPr id="10" name="v3_text_38"/>
          <p:cNvSpPr>
            <a:spLocks noGrp="1"/>
          </p:cNvSpPr>
          <p:nvPr/>
        </p:nvSpPr>
        <p:spPr>
          <a:xfrm>
            <a:off x="6191250" y="4762500"/>
            <a:ext cx="5476875" cy="381000"/>
          </a:xfrm>
          <a:prstGeom prst="rect">
            <a:avLst/>
          </a:prstGeom>
          <a:noFill/>
          <a:ln w="0">
            <a:noFill/>
          </a:ln>
        </p:spPr>
        <p:txBody>
          <a:bodyPr wrap="square" lIns="0" tIns="0" rIns="0" bIns="0" anchor="t">
            <a:noAutofit/>
          </a:bodyPr>
          <a:lstStyle/>
          <a:p>
            <a:pPr algn="l">
              <a:defRPr sz="2250" b="1">
                <a:solidFill>
                  <a:srgbClr val="42769F"/>
                </a:solidFill>
                <a:latin typeface="Aptos"/>
                <a:ea typeface="Aptos"/>
                <a:cs typeface="Aptos"/>
              </a:defRPr>
            </a:pPr>
            <a:r>
              <a:rPr sz="2250" b="1">
                <a:solidFill>
                  <a:srgbClr val="42769F"/>
                </a:solidFill>
                <a:latin typeface="Aptos"/>
                <a:ea typeface="Aptos"/>
                <a:cs typeface="Aptos"/>
              </a:rPr>
              <a:t>Responses and similarity</a:t>
            </a:r>
            <a:endParaRPr sz="2250" b="1">
              <a:solidFill>
                <a:srgbClr val="42769F"/>
              </a:solidFill>
              <a:latin typeface="Aptos"/>
              <a:ea typeface="Aptos"/>
              <a:cs typeface="Aptos"/>
            </a:endParaRPr>
          </a:p>
        </p:txBody>
      </p:sp>
      <p:sp>
        <p:nvSpPr>
          <p:cNvPr id="11" name="v3_text_39"/>
          <p:cNvSpPr>
            <a:spLocks noGrp="1"/>
          </p:cNvSpPr>
          <p:nvPr/>
        </p:nvSpPr>
        <p:spPr>
          <a:xfrm>
            <a:off x="6191250" y="5219700"/>
            <a:ext cx="5476875" cy="1095375"/>
          </a:xfrm>
          <a:prstGeom prst="rect">
            <a:avLst/>
          </a:prstGeom>
          <a:noFill/>
          <a:ln w="0">
            <a:noFill/>
          </a:ln>
        </p:spPr>
        <p:txBody>
          <a:bodyPr wrap="square" lIns="0" tIns="0" rIns="0" bIns="0" anchor="t">
            <a:noAutofit/>
          </a:bodyPr>
          <a:lstStyle/>
          <a:p>
            <a:pPr marL="285750" indent="-285750" algn="l">
              <a:buFont typeface="Arial" panose="020B0604020202020204" pitchFamily="34" charset="0"/>
              <a:buChar char="•"/>
              <a:defRPr sz="1725" b="0">
                <a:solidFill>
                  <a:srgbClr val="16344B"/>
                </a:solidFill>
                <a:latin typeface="Aptos"/>
                <a:ea typeface="Aptos"/>
                <a:cs typeface="Aptos"/>
              </a:defRPr>
            </a:pPr>
            <a:r>
              <a:rPr sz="2000">
                <a:sym typeface="+mn-ea"/>
              </a:rPr>
              <a:t>Tip Mach numbers and Reynolds numbers</a:t>
            </a:r>
            <a:endParaRPr sz="2000" b="0">
              <a:solidFill>
                <a:srgbClr val="16344B"/>
              </a:solidFill>
              <a:latin typeface="Aptos"/>
              <a:ea typeface="Aptos"/>
              <a:cs typeface="Aptos"/>
            </a:endParaRPr>
          </a:p>
          <a:p>
            <a:pPr marL="285750" indent="-285750" algn="l">
              <a:buFont typeface="Arial" panose="020B0604020202020204" pitchFamily="34" charset="0"/>
              <a:buChar char="•"/>
              <a:defRPr sz="1725" b="0">
                <a:solidFill>
                  <a:srgbClr val="16344B"/>
                </a:solidFill>
                <a:latin typeface="Aptos"/>
                <a:ea typeface="Aptos"/>
                <a:cs typeface="Aptos"/>
              </a:defRPr>
            </a:pPr>
            <a:r>
              <a:rPr sz="2000" b="0">
                <a:solidFill>
                  <a:srgbClr val="16344B"/>
                </a:solidFill>
                <a:latin typeface="Aptos"/>
                <a:ea typeface="Aptos"/>
                <a:cs typeface="Aptos"/>
              </a:rPr>
              <a:t>Thrust T₁, T₂ and torque Q₁, Q₂</a:t>
            </a:r>
            <a:endParaRPr sz="2000" b="0">
              <a:solidFill>
                <a:srgbClr val="16344B"/>
              </a:solidFill>
              <a:latin typeface="Aptos"/>
              <a:ea typeface="Aptos"/>
              <a:cs typeface="Aptos"/>
            </a:endParaRPr>
          </a:p>
          <a:p>
            <a:pPr marL="285750" indent="-285750" algn="l">
              <a:buFont typeface="Arial" panose="020B0604020202020204" pitchFamily="34" charset="0"/>
              <a:buChar char="•"/>
              <a:defRPr sz="1725" b="0">
                <a:solidFill>
                  <a:srgbClr val="16344B"/>
                </a:solidFill>
                <a:latin typeface="Aptos"/>
                <a:ea typeface="Aptos"/>
                <a:cs typeface="Aptos"/>
              </a:defRPr>
            </a:pPr>
            <a:r>
              <a:rPr sz="2000" b="0">
                <a:solidFill>
                  <a:srgbClr val="16344B"/>
                </a:solidFill>
                <a:latin typeface="Aptos"/>
                <a:ea typeface="Aptos"/>
                <a:cs typeface="Aptos"/>
              </a:rPr>
              <a:t>Noise level in dB(A)</a:t>
            </a:r>
            <a:endParaRPr sz="2000" b="0">
              <a:solidFill>
                <a:srgbClr val="16344B"/>
              </a:solidFill>
              <a:latin typeface="Aptos"/>
              <a:ea typeface="Aptos"/>
              <a:cs typeface="Aptos"/>
            </a:endParaRPr>
          </a:p>
        </p:txBody>
      </p:sp>
      <p:sp>
        <p:nvSpPr>
          <p:cNvPr id="13" name="v6_text_8"/>
          <p:cNvSpPr>
            <a:spLocks noGrp="1"/>
          </p:cNvSpPr>
          <p:nvPr/>
        </p:nvSpPr>
        <p:spPr>
          <a:xfrm>
            <a:off x="4324350" y="1190625"/>
            <a:ext cx="7334250" cy="371475"/>
          </a:xfrm>
          <a:prstGeom prst="rect">
            <a:avLst/>
          </a:prstGeom>
          <a:noFill/>
          <a:ln w="0">
            <a:noFill/>
          </a:ln>
        </p:spPr>
        <p:txBody>
          <a:bodyPr wrap="square" lIns="0" tIns="0" rIns="0" bIns="0" anchor="t">
            <a:noAutofit/>
          </a:bodyPr>
          <a:lstStyle/>
          <a:p>
            <a:pPr algn="l">
              <a:defRPr sz="2100" b="1">
                <a:solidFill>
                  <a:srgbClr val="42769F"/>
                </a:solidFill>
                <a:latin typeface="Aptos"/>
                <a:ea typeface="Aptos"/>
                <a:cs typeface="Aptos"/>
              </a:defRPr>
            </a:pPr>
            <a:r>
              <a:rPr sz="2100" b="1">
                <a:solidFill>
                  <a:srgbClr val="42769F"/>
                </a:solidFill>
                <a:latin typeface="Aptos"/>
                <a:ea typeface="Aptos"/>
                <a:cs typeface="Aptos"/>
              </a:rPr>
              <a:t>Counter rotating propeller pair</a:t>
            </a:r>
            <a:endParaRPr sz="2100" b="1">
              <a:solidFill>
                <a:srgbClr val="42769F"/>
              </a:solidFill>
              <a:latin typeface="Aptos"/>
              <a:ea typeface="Aptos"/>
              <a:cs typeface="Aptos"/>
            </a:endParaRPr>
          </a:p>
        </p:txBody>
      </p:sp>
      <p:pic>
        <p:nvPicPr>
          <p:cNvPr id="14" name="图片 13"/>
          <p:cNvPicPr>
            <a:picLocks noChangeAspect="1"/>
          </p:cNvPicPr>
          <p:nvPr/>
        </p:nvPicPr>
        <p:blipFill>
          <a:blip r:embed="rId1"/>
          <a:stretch>
            <a:fillRect/>
          </a:stretch>
        </p:blipFill>
        <p:spPr>
          <a:xfrm>
            <a:off x="400050" y="2031206"/>
            <a:ext cx="3476625" cy="1738313"/>
          </a:xfrm>
          <a:prstGeom prst="rect">
            <a:avLst/>
          </a:prstGeom>
        </p:spPr>
      </p:pic>
      <p:sp>
        <p:nvSpPr>
          <p:cNvPr id="15" name="v6_text_9"/>
          <p:cNvSpPr>
            <a:spLocks noGrp="1"/>
          </p:cNvSpPr>
          <p:nvPr/>
        </p:nvSpPr>
        <p:spPr>
          <a:xfrm>
            <a:off x="485775" y="4133850"/>
            <a:ext cx="3438525" cy="276225"/>
          </a:xfrm>
          <a:prstGeom prst="rect">
            <a:avLst/>
          </a:prstGeom>
          <a:noFill/>
          <a:ln w="0">
            <a:noFill/>
          </a:ln>
        </p:spPr>
        <p:txBody>
          <a:bodyPr wrap="square" lIns="0" tIns="0" rIns="0" bIns="0" anchor="t">
            <a:noAutofit/>
          </a:bodyPr>
          <a:lstStyle/>
          <a:p>
            <a:pPr algn="ctr">
              <a:defRPr sz="1725" b="1">
                <a:solidFill>
                  <a:srgbClr val="42769F"/>
                </a:solidFill>
                <a:latin typeface="Aptos"/>
                <a:ea typeface="Aptos"/>
                <a:cs typeface="Aptos"/>
              </a:defRPr>
            </a:pPr>
            <a:r>
              <a:rPr sz="1725" b="1">
                <a:solidFill>
                  <a:srgbClr val="42769F"/>
                </a:solidFill>
                <a:latin typeface="Aptos"/>
                <a:ea typeface="Aptos"/>
                <a:cs typeface="Aptos"/>
              </a:rPr>
              <a:t>EHang 216</a:t>
            </a:r>
            <a:endParaRPr sz="1725" b="1">
              <a:solidFill>
                <a:srgbClr val="42769F"/>
              </a:solidFill>
              <a:latin typeface="Aptos"/>
              <a:ea typeface="Aptos"/>
              <a:cs typeface="Aptos"/>
            </a:endParaRPr>
          </a:p>
        </p:txBody>
      </p:sp>
      <p:pic>
        <p:nvPicPr>
          <p:cNvPr id="18" name="图片 17"/>
          <p:cNvPicPr>
            <a:picLocks noChangeAspect="1"/>
          </p:cNvPicPr>
          <p:nvPr/>
        </p:nvPicPr>
        <p:blipFill>
          <a:blip r:embed="rId2"/>
          <a:stretch>
            <a:fillRect/>
          </a:stretch>
        </p:blipFill>
        <p:spPr>
          <a:xfrm>
            <a:off x="3635265" y="1571625"/>
            <a:ext cx="7874220" cy="3028950"/>
          </a:xfrm>
          <a:prstGeom prst="rect">
            <a:avLst/>
          </a:prstGeom>
        </p:spPr>
      </p:pic>
      <p:sp>
        <p:nvSpPr>
          <p:cNvPr id="19" name="v6_text_10"/>
          <p:cNvSpPr>
            <a:spLocks noGrp="1"/>
          </p:cNvSpPr>
          <p:nvPr/>
        </p:nvSpPr>
        <p:spPr>
          <a:xfrm>
            <a:off x="8010525" y="1952625"/>
            <a:ext cx="1485900" cy="295275"/>
          </a:xfrm>
          <a:prstGeom prst="rect">
            <a:avLst/>
          </a:prstGeom>
          <a:noFill/>
          <a:ln w="0">
            <a:noFill/>
          </a:ln>
        </p:spPr>
        <p:txBody>
          <a:bodyPr wrap="square" lIns="0" tIns="0" rIns="0" bIns="0" anchor="t">
            <a:noAutofit/>
          </a:bodyPr>
          <a:lstStyle/>
          <a:p>
            <a:pPr algn="l">
              <a:defRPr sz="1725" b="1">
                <a:solidFill>
                  <a:srgbClr val="D58A35"/>
                </a:solidFill>
                <a:latin typeface="Aptos"/>
                <a:ea typeface="Aptos"/>
                <a:cs typeface="Aptos"/>
              </a:defRPr>
            </a:pPr>
            <a:r>
              <a:rPr sz="1725" b="1">
                <a:solidFill>
                  <a:srgbClr val="D58A35"/>
                </a:solidFill>
                <a:latin typeface="Aptos"/>
                <a:ea typeface="Aptos"/>
                <a:cs typeface="Aptos"/>
              </a:rPr>
              <a:t>N₂ (rpm)</a:t>
            </a:r>
            <a:endParaRPr sz="1725" b="1">
              <a:solidFill>
                <a:srgbClr val="D58A35"/>
              </a:solidFill>
              <a:latin typeface="Aptos"/>
              <a:ea typeface="Aptos"/>
              <a:cs typeface="Aptos"/>
            </a:endParaRPr>
          </a:p>
        </p:txBody>
      </p:sp>
      <p:sp>
        <p:nvSpPr>
          <p:cNvPr id="20" name="v6_text_11"/>
          <p:cNvSpPr>
            <a:spLocks noGrp="1"/>
          </p:cNvSpPr>
          <p:nvPr/>
        </p:nvSpPr>
        <p:spPr>
          <a:xfrm>
            <a:off x="6838950" y="2914650"/>
            <a:ext cx="1381125" cy="295275"/>
          </a:xfrm>
          <a:prstGeom prst="rect">
            <a:avLst/>
          </a:prstGeom>
          <a:noFill/>
          <a:ln w="0">
            <a:noFill/>
          </a:ln>
        </p:spPr>
        <p:txBody>
          <a:bodyPr wrap="square" lIns="0" tIns="0" rIns="0" bIns="0" anchor="t">
            <a:noAutofit/>
          </a:bodyPr>
          <a:lstStyle/>
          <a:p>
            <a:pPr algn="l">
              <a:defRPr sz="1725" b="1">
                <a:solidFill>
                  <a:srgbClr val="217B8E"/>
                </a:solidFill>
                <a:latin typeface="Aptos"/>
                <a:ea typeface="Aptos"/>
                <a:cs typeface="Aptos"/>
              </a:defRPr>
            </a:pPr>
            <a:r>
              <a:rPr sz="1725" b="1">
                <a:solidFill>
                  <a:srgbClr val="217B8E"/>
                </a:solidFill>
                <a:latin typeface="Aptos"/>
                <a:ea typeface="Aptos"/>
                <a:cs typeface="Aptos"/>
              </a:rPr>
              <a:t>N₁ (rpm)</a:t>
            </a:r>
            <a:endParaRPr sz="1725" b="1">
              <a:solidFill>
                <a:srgbClr val="217B8E"/>
              </a:solidFill>
              <a:latin typeface="Aptos"/>
              <a:ea typeface="Aptos"/>
              <a:cs typeface="Aptos"/>
            </a:endParaRPr>
          </a:p>
        </p:txBody>
      </p:sp>
      <p:sp>
        <p:nvSpPr>
          <p:cNvPr id="21" name="v6_real_pair_circle"/>
          <p:cNvSpPr>
            <a:spLocks noGrp="1"/>
          </p:cNvSpPr>
          <p:nvPr/>
        </p:nvSpPr>
        <p:spPr>
          <a:xfrm>
            <a:off x="2590800" y="2943225"/>
            <a:ext cx="628650" cy="742950"/>
          </a:xfrm>
          <a:prstGeom prst="ellipse">
            <a:avLst/>
          </a:prstGeom>
          <a:noFill/>
          <a:ln w="23813">
            <a:solidFill>
              <a:srgbClr val="D58A35"/>
            </a:solidFill>
            <a:prstDash val="dash"/>
          </a:ln>
        </p:spPr>
      </p:sp>
      <p:sp>
        <p:nvSpPr>
          <p:cNvPr id="22" name="v6_anchor_12"/>
          <p:cNvSpPr>
            <a:spLocks noGrp="1"/>
          </p:cNvSpPr>
          <p:nvPr/>
        </p:nvSpPr>
        <p:spPr>
          <a:xfrm>
            <a:off x="2981325" y="2905125"/>
            <a:ext cx="1905" cy="1905"/>
          </a:xfrm>
          <a:prstGeom prst="rect">
            <a:avLst/>
          </a:prstGeom>
          <a:noFill/>
          <a:ln w="0">
            <a:noFill/>
          </a:ln>
        </p:spPr>
      </p:sp>
      <p:sp>
        <p:nvSpPr>
          <p:cNvPr id="23" name="v6_anchor_13"/>
          <p:cNvSpPr>
            <a:spLocks noGrp="1"/>
          </p:cNvSpPr>
          <p:nvPr/>
        </p:nvSpPr>
        <p:spPr>
          <a:xfrm>
            <a:off x="5734050" y="2381250"/>
            <a:ext cx="1905" cy="1905"/>
          </a:xfrm>
          <a:prstGeom prst="rect">
            <a:avLst/>
          </a:prstGeom>
          <a:noFill/>
          <a:ln w="0">
            <a:noFill/>
          </a:ln>
        </p:spPr>
      </p:sp>
      <p:cxnSp>
        <p:nvCxnSpPr>
          <p:cNvPr id="24" name="直接箭头连接符 23"/>
          <p:cNvCxnSpPr>
            <a:stCxn id="22" idx="3"/>
            <a:endCxn id="23" idx="1"/>
          </p:cNvCxnSpPr>
          <p:nvPr/>
        </p:nvCxnSpPr>
        <p:spPr>
          <a:xfrm flipV="1">
            <a:off x="2983230" y="2382203"/>
            <a:ext cx="2750820" cy="523875"/>
          </a:xfrm>
          <a:prstGeom prst="straightConnector1">
            <a:avLst/>
          </a:prstGeom>
          <a:ln w="26670">
            <a:solidFill>
              <a:srgbClr val="D58A35"/>
            </a:solidFill>
            <a:tailEnd type="triangle" w="lg" len="med"/>
          </a:ln>
        </p:spPr>
      </p:cxnSp>
      <p:sp>
        <p:nvSpPr>
          <p:cNvPr id="25" name="v6_text_14"/>
          <p:cNvSpPr>
            <a:spLocks noGrp="1"/>
          </p:cNvSpPr>
          <p:nvPr/>
        </p:nvSpPr>
        <p:spPr>
          <a:xfrm>
            <a:off x="533400" y="6515100"/>
            <a:ext cx="10477500" cy="219075"/>
          </a:xfrm>
          <a:prstGeom prst="rect">
            <a:avLst/>
          </a:prstGeom>
          <a:noFill/>
          <a:ln w="0">
            <a:noFill/>
          </a:ln>
        </p:spPr>
        <p:txBody>
          <a:bodyPr wrap="square" lIns="0" tIns="0" rIns="0" bIns="0" anchor="t">
            <a:noAutofit/>
          </a:bodyPr>
          <a:lstStyle/>
          <a:p>
            <a:pPr algn="l">
              <a:defRPr sz="900" b="0">
                <a:solidFill>
                  <a:srgbClr val="536C7C"/>
                </a:solidFill>
                <a:latin typeface="Aptos"/>
                <a:ea typeface="Aptos"/>
                <a:cs typeface="Aptos"/>
              </a:defRPr>
            </a:pPr>
            <a:r>
              <a:rPr sz="900" b="0">
                <a:solidFill>
                  <a:srgbClr val="536C7C"/>
                </a:solidFill>
                <a:latin typeface="Aptos"/>
                <a:ea typeface="Aptos"/>
                <a:cs typeface="Aptos"/>
              </a:rPr>
              <a:t>Aircraft photo: FACC / Maximilian Lottmann. Counter rotating pair highlighted.</a:t>
            </a:r>
            <a:endParaRPr sz="900" b="0">
              <a:solidFill>
                <a:srgbClr val="536C7C"/>
              </a:solidFill>
              <a:latin typeface="Aptos"/>
              <a:ea typeface="Aptos"/>
              <a:cs typeface="Aptos"/>
            </a:endParaRPr>
          </a:p>
        </p:txBody>
      </p:sp>
    </p:spTree>
  </p:cSld>
  <p:clrMapOvr>
    <a:masterClrMapping/>
  </p:clrMapOvr>
  <mc:AlternateContent xmlns:mc="http://schemas.openxmlformats.org/markup-compatibility/2006">
    <mc:Choice xmlns:p14="http://schemas.microsoft.com/office/powerpoint/2010/main" Requires="p14">
      <p:transition p14:dur="350">
        <p:fade thruBlk="1"/>
      </p:transition>
    </mc:Choice>
    <mc:Fallback>
      <p:transition>
        <p:fade thruBlk="1"/>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v3_shape_40"/>
          <p:cNvSpPr>
            <a:spLocks noGrp="1"/>
          </p:cNvSpPr>
          <p:nvPr/>
        </p:nvSpPr>
        <p:spPr>
          <a:xfrm>
            <a:off x="0" y="0"/>
            <a:ext cx="12192000" cy="85725"/>
          </a:xfrm>
          <a:prstGeom prst="rect">
            <a:avLst/>
          </a:prstGeom>
          <a:solidFill>
            <a:srgbClr val="42769F"/>
          </a:solidFill>
          <a:ln w="0">
            <a:noFill/>
          </a:ln>
        </p:spPr>
        <p:txBody>
          <a:bodyPr/>
          <a:lstStyle/>
          <a:p>
            <a:endParaRPr lang="zh-CN" altLang="en-US"/>
          </a:p>
        </p:txBody>
      </p:sp>
      <p:sp>
        <p:nvSpPr>
          <p:cNvPr id="2" name="v3_text_41"/>
          <p:cNvSpPr>
            <a:spLocks noGrp="1"/>
          </p:cNvSpPr>
          <p:nvPr/>
        </p:nvSpPr>
        <p:spPr>
          <a:xfrm>
            <a:off x="533400" y="381000"/>
            <a:ext cx="11125200" cy="638175"/>
          </a:xfrm>
          <a:prstGeom prst="rect">
            <a:avLst/>
          </a:prstGeom>
          <a:noFill/>
          <a:ln w="0">
            <a:noFill/>
          </a:ln>
        </p:spPr>
        <p:txBody>
          <a:bodyPr wrap="square" lIns="0" tIns="0" rIns="0" bIns="0" anchor="t">
            <a:noAutofit/>
          </a:bodyPr>
          <a:lstStyle/>
          <a:p>
            <a:pPr algn="l">
              <a:defRPr sz="3225" b="1">
                <a:solidFill>
                  <a:srgbClr val="16344B"/>
                </a:solidFill>
                <a:latin typeface="Aptos"/>
                <a:ea typeface="Aptos"/>
                <a:cs typeface="Aptos"/>
              </a:defRPr>
            </a:pPr>
            <a:r>
              <a:rPr lang="en-US" sz="3225" b="1">
                <a:solidFill>
                  <a:srgbClr val="16344B"/>
                </a:solidFill>
                <a:latin typeface="Aptos"/>
                <a:ea typeface="Aptos"/>
                <a:cs typeface="Aptos"/>
              </a:rPr>
              <a:t>C</a:t>
            </a:r>
            <a:r>
              <a:rPr sz="3225" b="1">
                <a:solidFill>
                  <a:srgbClr val="16344B"/>
                </a:solidFill>
                <a:latin typeface="Aptos"/>
                <a:ea typeface="Aptos"/>
                <a:cs typeface="Aptos"/>
              </a:rPr>
              <a:t>ontributors to rotor noise</a:t>
            </a:r>
            <a:endParaRPr sz="3225" b="1">
              <a:solidFill>
                <a:srgbClr val="16344B"/>
              </a:solidFill>
              <a:latin typeface="Aptos"/>
              <a:ea typeface="Aptos"/>
              <a:cs typeface="Aptos"/>
            </a:endParaRPr>
          </a:p>
        </p:txBody>
      </p:sp>
      <p:sp>
        <p:nvSpPr>
          <p:cNvPr id="3" name="v3_shape_42"/>
          <p:cNvSpPr>
            <a:spLocks noGrp="1"/>
          </p:cNvSpPr>
          <p:nvPr/>
        </p:nvSpPr>
        <p:spPr>
          <a:xfrm>
            <a:off x="533400" y="6419850"/>
            <a:ext cx="11125200" cy="9525"/>
          </a:xfrm>
          <a:prstGeom prst="rect">
            <a:avLst/>
          </a:prstGeom>
          <a:solidFill>
            <a:srgbClr val="CCDAE4"/>
          </a:solidFill>
          <a:ln w="0">
            <a:noFill/>
          </a:ln>
        </p:spPr>
        <p:txBody>
          <a:bodyPr/>
          <a:lstStyle/>
          <a:p>
            <a:endParaRPr lang="zh-CN" altLang="en-US"/>
          </a:p>
        </p:txBody>
      </p:sp>
      <p:sp>
        <p:nvSpPr>
          <p:cNvPr id="4" name="v3_text_43">
            <a:hlinkClick r:id="rId1"/>
          </p:cNvPr>
          <p:cNvSpPr>
            <a:spLocks noGrp="1"/>
          </p:cNvSpPr>
          <p:nvPr/>
        </p:nvSpPr>
        <p:spPr>
          <a:xfrm>
            <a:off x="533400" y="6515100"/>
            <a:ext cx="10477500" cy="219075"/>
          </a:xfrm>
          <a:prstGeom prst="rect">
            <a:avLst/>
          </a:prstGeom>
          <a:noFill/>
          <a:ln w="0">
            <a:noFill/>
          </a:ln>
        </p:spPr>
        <p:txBody>
          <a:bodyPr wrap="square" lIns="0" tIns="0" rIns="0" bIns="0" anchor="t">
            <a:noAutofit/>
          </a:bodyPr>
          <a:lstStyle/>
          <a:p>
            <a:pPr algn="l">
              <a:defRPr sz="900" b="0">
                <a:solidFill>
                  <a:srgbClr val="536C7C"/>
                </a:solidFill>
                <a:latin typeface="Aptos"/>
                <a:ea typeface="Aptos"/>
                <a:cs typeface="Aptos"/>
              </a:defRPr>
            </a:pPr>
            <a:r>
              <a:rPr lang="en-US" sz="900" b="0">
                <a:solidFill>
                  <a:srgbClr val="536C7C"/>
                </a:solidFill>
                <a:latin typeface="Aptos"/>
                <a:ea typeface="Aptos"/>
                <a:cs typeface="Aptos"/>
              </a:rPr>
              <a:t>Figure</a:t>
            </a:r>
            <a:r>
              <a:rPr sz="900" b="0">
                <a:solidFill>
                  <a:srgbClr val="536C7C"/>
                </a:solidFill>
                <a:latin typeface="Aptos"/>
                <a:ea typeface="Aptos"/>
                <a:cs typeface="Aptos"/>
              </a:rPr>
              <a:t>: Chaitanya et al. in Schram and Bennett (2024), Fig. 14, CC BY 4.0. Mechanisms: Kingan and Parry (2020).</a:t>
            </a:r>
            <a:endParaRPr sz="900" b="0">
              <a:solidFill>
                <a:srgbClr val="536C7C"/>
              </a:solidFill>
              <a:latin typeface="Aptos"/>
              <a:ea typeface="Aptos"/>
              <a:cs typeface="Aptos"/>
            </a:endParaRPr>
          </a:p>
        </p:txBody>
      </p:sp>
      <p:sp>
        <p:nvSpPr>
          <p:cNvPr id="5" name="v3_text_44"/>
          <p:cNvSpPr>
            <a:spLocks noGrp="1"/>
          </p:cNvSpPr>
          <p:nvPr/>
        </p:nvSpPr>
        <p:spPr>
          <a:xfrm>
            <a:off x="11239500" y="6496050"/>
            <a:ext cx="419100" cy="238125"/>
          </a:xfrm>
          <a:prstGeom prst="rect">
            <a:avLst/>
          </a:prstGeom>
          <a:noFill/>
          <a:ln w="0">
            <a:noFill/>
          </a:ln>
        </p:spPr>
        <p:txBody>
          <a:bodyPr wrap="square" lIns="0" tIns="0" rIns="0" bIns="0" anchor="t">
            <a:noAutofit/>
          </a:bodyPr>
          <a:lstStyle/>
          <a:p>
            <a:pPr algn="r">
              <a:defRPr sz="1125" b="0">
                <a:solidFill>
                  <a:srgbClr val="42769F"/>
                </a:solidFill>
                <a:latin typeface="Aptos"/>
                <a:ea typeface="Aptos"/>
                <a:cs typeface="Aptos"/>
              </a:defRPr>
            </a:pPr>
            <a:r>
              <a:rPr sz="1125" b="0">
                <a:solidFill>
                  <a:srgbClr val="42769F"/>
                </a:solidFill>
                <a:latin typeface="Aptos"/>
                <a:ea typeface="Aptos"/>
                <a:cs typeface="Aptos"/>
              </a:rPr>
              <a:t>05</a:t>
            </a:r>
            <a:endParaRPr sz="1125" b="0">
              <a:solidFill>
                <a:srgbClr val="42769F"/>
              </a:solidFill>
              <a:latin typeface="Aptos"/>
              <a:ea typeface="Aptos"/>
              <a:cs typeface="Aptos"/>
            </a:endParaRPr>
          </a:p>
        </p:txBody>
      </p:sp>
      <p:pic>
        <p:nvPicPr>
          <p:cNvPr id="23" name="图片 22"/>
          <p:cNvPicPr>
            <a:picLocks noChangeAspect="1"/>
          </p:cNvPicPr>
          <p:nvPr/>
        </p:nvPicPr>
        <p:blipFill>
          <a:blip r:embed="rId2"/>
          <a:stretch>
            <a:fillRect/>
          </a:stretch>
        </p:blipFill>
        <p:spPr>
          <a:xfrm>
            <a:off x="804899" y="1362075"/>
            <a:ext cx="5524428" cy="4410075"/>
          </a:xfrm>
          <a:prstGeom prst="rect">
            <a:avLst/>
          </a:prstGeom>
        </p:spPr>
      </p:pic>
      <p:sp>
        <p:nvSpPr>
          <p:cNvPr id="7" name="v3_text_45"/>
          <p:cNvSpPr>
            <a:spLocks noGrp="1"/>
          </p:cNvSpPr>
          <p:nvPr/>
        </p:nvSpPr>
        <p:spPr>
          <a:xfrm>
            <a:off x="7038975" y="1552575"/>
            <a:ext cx="419100" cy="438150"/>
          </a:xfrm>
          <a:prstGeom prst="rect">
            <a:avLst/>
          </a:prstGeom>
          <a:noFill/>
          <a:ln w="0">
            <a:noFill/>
          </a:ln>
        </p:spPr>
        <p:txBody>
          <a:bodyPr wrap="square" lIns="0" tIns="0" rIns="0" bIns="0" anchor="t">
            <a:noAutofit/>
          </a:bodyPr>
          <a:lstStyle/>
          <a:p>
            <a:pPr algn="l">
              <a:defRPr sz="2625" b="1">
                <a:solidFill>
                  <a:srgbClr val="D58A35"/>
                </a:solidFill>
                <a:latin typeface="Aptos"/>
                <a:ea typeface="Aptos"/>
                <a:cs typeface="Aptos"/>
              </a:defRPr>
            </a:pPr>
            <a:r>
              <a:rPr sz="2625" b="1">
                <a:solidFill>
                  <a:srgbClr val="D58A35"/>
                </a:solidFill>
                <a:latin typeface="Aptos"/>
                <a:ea typeface="Aptos"/>
                <a:cs typeface="Aptos"/>
              </a:rPr>
              <a:t>1</a:t>
            </a:r>
            <a:endParaRPr sz="2625" b="1">
              <a:solidFill>
                <a:srgbClr val="D58A35"/>
              </a:solidFill>
              <a:latin typeface="Aptos"/>
              <a:ea typeface="Aptos"/>
              <a:cs typeface="Aptos"/>
            </a:endParaRPr>
          </a:p>
        </p:txBody>
      </p:sp>
      <p:sp>
        <p:nvSpPr>
          <p:cNvPr id="8" name="v3_text_46"/>
          <p:cNvSpPr>
            <a:spLocks noGrp="1"/>
          </p:cNvSpPr>
          <p:nvPr/>
        </p:nvSpPr>
        <p:spPr>
          <a:xfrm>
            <a:off x="7524750" y="1571625"/>
            <a:ext cx="4162425" cy="666750"/>
          </a:xfrm>
          <a:prstGeom prst="rect">
            <a:avLst/>
          </a:prstGeom>
          <a:noFill/>
          <a:ln w="0">
            <a:noFill/>
          </a:ln>
        </p:spPr>
        <p:txBody>
          <a:bodyPr wrap="square" lIns="0" tIns="0" rIns="0" bIns="0" anchor="t">
            <a:noAutofit/>
          </a:bodyPr>
          <a:lstStyle/>
          <a:p>
            <a:pPr algn="l">
              <a:defRPr sz="2175" b="1">
                <a:solidFill>
                  <a:srgbClr val="42769F"/>
                </a:solidFill>
                <a:latin typeface="Aptos"/>
                <a:ea typeface="Aptos"/>
                <a:cs typeface="Aptos"/>
              </a:defRPr>
            </a:pPr>
            <a:r>
              <a:rPr sz="2175" b="1">
                <a:solidFill>
                  <a:srgbClr val="42769F"/>
                </a:solidFill>
                <a:latin typeface="Aptos"/>
                <a:ea typeface="Aptos"/>
                <a:cs typeface="Aptos"/>
              </a:rPr>
              <a:t>Blade motion and loading</a:t>
            </a:r>
            <a:endParaRPr sz="2175" b="1">
              <a:solidFill>
                <a:srgbClr val="42769F"/>
              </a:solidFill>
              <a:latin typeface="Aptos"/>
              <a:ea typeface="Aptos"/>
              <a:cs typeface="Aptos"/>
            </a:endParaRPr>
          </a:p>
        </p:txBody>
      </p:sp>
      <p:sp>
        <p:nvSpPr>
          <p:cNvPr id="9" name="v3_text_47"/>
          <p:cNvSpPr>
            <a:spLocks noGrp="1"/>
          </p:cNvSpPr>
          <p:nvPr/>
        </p:nvSpPr>
        <p:spPr>
          <a:xfrm>
            <a:off x="7038975" y="2400300"/>
            <a:ext cx="419100" cy="438150"/>
          </a:xfrm>
          <a:prstGeom prst="rect">
            <a:avLst/>
          </a:prstGeom>
          <a:noFill/>
          <a:ln w="0">
            <a:noFill/>
          </a:ln>
        </p:spPr>
        <p:txBody>
          <a:bodyPr wrap="square" lIns="0" tIns="0" rIns="0" bIns="0" anchor="t">
            <a:noAutofit/>
          </a:bodyPr>
          <a:lstStyle/>
          <a:p>
            <a:pPr algn="l">
              <a:defRPr sz="2625" b="1">
                <a:solidFill>
                  <a:srgbClr val="D58A35"/>
                </a:solidFill>
                <a:latin typeface="Aptos"/>
                <a:ea typeface="Aptos"/>
                <a:cs typeface="Aptos"/>
              </a:defRPr>
            </a:pPr>
            <a:r>
              <a:rPr sz="2625" b="1">
                <a:solidFill>
                  <a:srgbClr val="D58A35"/>
                </a:solidFill>
                <a:latin typeface="Aptos"/>
                <a:ea typeface="Aptos"/>
                <a:cs typeface="Aptos"/>
              </a:rPr>
              <a:t>2</a:t>
            </a:r>
            <a:endParaRPr sz="2625" b="1">
              <a:solidFill>
                <a:srgbClr val="D58A35"/>
              </a:solidFill>
              <a:latin typeface="Aptos"/>
              <a:ea typeface="Aptos"/>
              <a:cs typeface="Aptos"/>
            </a:endParaRPr>
          </a:p>
        </p:txBody>
      </p:sp>
      <p:sp>
        <p:nvSpPr>
          <p:cNvPr id="10" name="v3_text_48"/>
          <p:cNvSpPr>
            <a:spLocks noGrp="1"/>
          </p:cNvSpPr>
          <p:nvPr/>
        </p:nvSpPr>
        <p:spPr>
          <a:xfrm>
            <a:off x="7524750" y="2419350"/>
            <a:ext cx="4162425" cy="666750"/>
          </a:xfrm>
          <a:prstGeom prst="rect">
            <a:avLst/>
          </a:prstGeom>
          <a:noFill/>
          <a:ln w="0">
            <a:noFill/>
          </a:ln>
        </p:spPr>
        <p:txBody>
          <a:bodyPr wrap="square" lIns="0" tIns="0" rIns="0" bIns="0" anchor="t">
            <a:noAutofit/>
          </a:bodyPr>
          <a:lstStyle/>
          <a:p>
            <a:pPr algn="l">
              <a:defRPr sz="2175" b="1">
                <a:solidFill>
                  <a:srgbClr val="42769F"/>
                </a:solidFill>
                <a:latin typeface="Aptos"/>
                <a:ea typeface="Aptos"/>
                <a:cs typeface="Aptos"/>
              </a:defRPr>
            </a:pPr>
            <a:r>
              <a:rPr sz="2175" b="1">
                <a:solidFill>
                  <a:srgbClr val="42769F"/>
                </a:solidFill>
                <a:latin typeface="Aptos"/>
                <a:ea typeface="Aptos"/>
                <a:cs typeface="Aptos"/>
              </a:rPr>
              <a:t>Potential field interaction</a:t>
            </a:r>
            <a:endParaRPr sz="2175" b="1">
              <a:solidFill>
                <a:srgbClr val="42769F"/>
              </a:solidFill>
              <a:latin typeface="Aptos"/>
              <a:ea typeface="Aptos"/>
              <a:cs typeface="Aptos"/>
            </a:endParaRPr>
          </a:p>
        </p:txBody>
      </p:sp>
      <p:sp>
        <p:nvSpPr>
          <p:cNvPr id="11" name="v3_text_49"/>
          <p:cNvSpPr>
            <a:spLocks noGrp="1"/>
          </p:cNvSpPr>
          <p:nvPr/>
        </p:nvSpPr>
        <p:spPr>
          <a:xfrm>
            <a:off x="7038975" y="3248025"/>
            <a:ext cx="419100" cy="438150"/>
          </a:xfrm>
          <a:prstGeom prst="rect">
            <a:avLst/>
          </a:prstGeom>
          <a:noFill/>
          <a:ln w="0">
            <a:noFill/>
          </a:ln>
        </p:spPr>
        <p:txBody>
          <a:bodyPr wrap="square" lIns="0" tIns="0" rIns="0" bIns="0" anchor="t">
            <a:noAutofit/>
          </a:bodyPr>
          <a:lstStyle/>
          <a:p>
            <a:pPr algn="l">
              <a:defRPr sz="2625" b="1">
                <a:solidFill>
                  <a:srgbClr val="D58A35"/>
                </a:solidFill>
                <a:latin typeface="Aptos"/>
                <a:ea typeface="Aptos"/>
                <a:cs typeface="Aptos"/>
              </a:defRPr>
            </a:pPr>
            <a:r>
              <a:rPr sz="2625" b="1">
                <a:solidFill>
                  <a:srgbClr val="D58A35"/>
                </a:solidFill>
                <a:latin typeface="Aptos"/>
                <a:ea typeface="Aptos"/>
                <a:cs typeface="Aptos"/>
              </a:rPr>
              <a:t>3</a:t>
            </a:r>
            <a:endParaRPr sz="2625" b="1">
              <a:solidFill>
                <a:srgbClr val="D58A35"/>
              </a:solidFill>
              <a:latin typeface="Aptos"/>
              <a:ea typeface="Aptos"/>
              <a:cs typeface="Aptos"/>
            </a:endParaRPr>
          </a:p>
        </p:txBody>
      </p:sp>
      <p:sp>
        <p:nvSpPr>
          <p:cNvPr id="12" name="v3_text_50"/>
          <p:cNvSpPr>
            <a:spLocks noGrp="1"/>
          </p:cNvSpPr>
          <p:nvPr/>
        </p:nvSpPr>
        <p:spPr>
          <a:xfrm>
            <a:off x="7524750" y="3267075"/>
            <a:ext cx="4162425" cy="666750"/>
          </a:xfrm>
          <a:prstGeom prst="rect">
            <a:avLst/>
          </a:prstGeom>
          <a:noFill/>
          <a:ln w="0">
            <a:noFill/>
          </a:ln>
        </p:spPr>
        <p:txBody>
          <a:bodyPr wrap="square" lIns="0" tIns="0" rIns="0" bIns="0" anchor="t">
            <a:noAutofit/>
          </a:bodyPr>
          <a:lstStyle/>
          <a:p>
            <a:pPr algn="l">
              <a:defRPr sz="2175" b="1">
                <a:solidFill>
                  <a:srgbClr val="42769F"/>
                </a:solidFill>
                <a:latin typeface="Aptos"/>
                <a:ea typeface="Aptos"/>
                <a:cs typeface="Aptos"/>
              </a:defRPr>
            </a:pPr>
            <a:r>
              <a:rPr sz="2175" b="1">
                <a:solidFill>
                  <a:srgbClr val="42769F"/>
                </a:solidFill>
                <a:latin typeface="Aptos"/>
                <a:ea typeface="Aptos"/>
                <a:cs typeface="Aptos"/>
              </a:rPr>
              <a:t>Viscous wake interaction</a:t>
            </a:r>
            <a:endParaRPr sz="2175" b="1">
              <a:solidFill>
                <a:srgbClr val="42769F"/>
              </a:solidFill>
              <a:latin typeface="Aptos"/>
              <a:ea typeface="Aptos"/>
              <a:cs typeface="Aptos"/>
            </a:endParaRPr>
          </a:p>
        </p:txBody>
      </p:sp>
      <p:sp>
        <p:nvSpPr>
          <p:cNvPr id="13" name="v3_text_51"/>
          <p:cNvSpPr>
            <a:spLocks noGrp="1"/>
          </p:cNvSpPr>
          <p:nvPr/>
        </p:nvSpPr>
        <p:spPr>
          <a:xfrm>
            <a:off x="7038975" y="4095750"/>
            <a:ext cx="419100" cy="438150"/>
          </a:xfrm>
          <a:prstGeom prst="rect">
            <a:avLst/>
          </a:prstGeom>
          <a:noFill/>
          <a:ln w="0">
            <a:noFill/>
          </a:ln>
        </p:spPr>
        <p:txBody>
          <a:bodyPr wrap="square" lIns="0" tIns="0" rIns="0" bIns="0" anchor="t">
            <a:noAutofit/>
          </a:bodyPr>
          <a:lstStyle/>
          <a:p>
            <a:pPr algn="l">
              <a:defRPr sz="2625" b="1">
                <a:solidFill>
                  <a:srgbClr val="D58A35"/>
                </a:solidFill>
                <a:latin typeface="Aptos"/>
                <a:ea typeface="Aptos"/>
                <a:cs typeface="Aptos"/>
              </a:defRPr>
            </a:pPr>
            <a:r>
              <a:rPr sz="2625" b="1">
                <a:solidFill>
                  <a:srgbClr val="D58A35"/>
                </a:solidFill>
                <a:latin typeface="Aptos"/>
                <a:ea typeface="Aptos"/>
                <a:cs typeface="Aptos"/>
              </a:rPr>
              <a:t>4</a:t>
            </a:r>
            <a:endParaRPr sz="2625" b="1">
              <a:solidFill>
                <a:srgbClr val="D58A35"/>
              </a:solidFill>
              <a:latin typeface="Aptos"/>
              <a:ea typeface="Aptos"/>
              <a:cs typeface="Aptos"/>
            </a:endParaRPr>
          </a:p>
        </p:txBody>
      </p:sp>
      <p:sp>
        <p:nvSpPr>
          <p:cNvPr id="14" name="v3_text_52"/>
          <p:cNvSpPr>
            <a:spLocks noGrp="1"/>
          </p:cNvSpPr>
          <p:nvPr/>
        </p:nvSpPr>
        <p:spPr>
          <a:xfrm>
            <a:off x="7524750" y="4114800"/>
            <a:ext cx="4162425" cy="666750"/>
          </a:xfrm>
          <a:prstGeom prst="rect">
            <a:avLst/>
          </a:prstGeom>
          <a:noFill/>
          <a:ln w="0">
            <a:noFill/>
          </a:ln>
        </p:spPr>
        <p:txBody>
          <a:bodyPr wrap="square" lIns="0" tIns="0" rIns="0" bIns="0" anchor="t">
            <a:noAutofit/>
          </a:bodyPr>
          <a:lstStyle/>
          <a:p>
            <a:pPr algn="l">
              <a:defRPr sz="2175" b="1">
                <a:solidFill>
                  <a:srgbClr val="42769F"/>
                </a:solidFill>
                <a:latin typeface="Aptos"/>
                <a:ea typeface="Aptos"/>
                <a:cs typeface="Aptos"/>
              </a:defRPr>
            </a:pPr>
            <a:r>
              <a:rPr sz="2175" b="1">
                <a:solidFill>
                  <a:srgbClr val="42769F"/>
                </a:solidFill>
                <a:latin typeface="Aptos"/>
                <a:ea typeface="Aptos"/>
                <a:cs typeface="Aptos"/>
              </a:rPr>
              <a:t>Tip vortex interaction</a:t>
            </a:r>
            <a:endParaRPr sz="2175" b="1">
              <a:solidFill>
                <a:srgbClr val="42769F"/>
              </a:solidFill>
              <a:latin typeface="Aptos"/>
              <a:ea typeface="Aptos"/>
              <a:cs typeface="Aptos"/>
            </a:endParaRPr>
          </a:p>
        </p:txBody>
      </p:sp>
      <p:sp>
        <p:nvSpPr>
          <p:cNvPr id="15" name="v3_text_53"/>
          <p:cNvSpPr>
            <a:spLocks noGrp="1"/>
          </p:cNvSpPr>
          <p:nvPr/>
        </p:nvSpPr>
        <p:spPr>
          <a:xfrm>
            <a:off x="7038975" y="4943475"/>
            <a:ext cx="419100" cy="438150"/>
          </a:xfrm>
          <a:prstGeom prst="rect">
            <a:avLst/>
          </a:prstGeom>
          <a:noFill/>
          <a:ln w="0">
            <a:noFill/>
          </a:ln>
        </p:spPr>
        <p:txBody>
          <a:bodyPr wrap="square" lIns="0" tIns="0" rIns="0" bIns="0" anchor="t">
            <a:noAutofit/>
          </a:bodyPr>
          <a:lstStyle/>
          <a:p>
            <a:pPr algn="l">
              <a:defRPr sz="2625" b="1">
                <a:solidFill>
                  <a:srgbClr val="D58A35"/>
                </a:solidFill>
                <a:latin typeface="Aptos"/>
                <a:ea typeface="Aptos"/>
                <a:cs typeface="Aptos"/>
              </a:defRPr>
            </a:pPr>
            <a:r>
              <a:rPr sz="2625" b="1">
                <a:solidFill>
                  <a:srgbClr val="D58A35"/>
                </a:solidFill>
                <a:latin typeface="Aptos"/>
                <a:ea typeface="Aptos"/>
                <a:cs typeface="Aptos"/>
              </a:rPr>
              <a:t>5</a:t>
            </a:r>
            <a:endParaRPr sz="2625" b="1">
              <a:solidFill>
                <a:srgbClr val="D58A35"/>
              </a:solidFill>
              <a:latin typeface="Aptos"/>
              <a:ea typeface="Aptos"/>
              <a:cs typeface="Aptos"/>
            </a:endParaRPr>
          </a:p>
        </p:txBody>
      </p:sp>
      <p:sp>
        <p:nvSpPr>
          <p:cNvPr id="16" name="v3_text_54"/>
          <p:cNvSpPr>
            <a:spLocks noGrp="1"/>
          </p:cNvSpPr>
          <p:nvPr/>
        </p:nvSpPr>
        <p:spPr>
          <a:xfrm>
            <a:off x="7524750" y="4962525"/>
            <a:ext cx="4162425" cy="666750"/>
          </a:xfrm>
          <a:prstGeom prst="rect">
            <a:avLst/>
          </a:prstGeom>
          <a:noFill/>
          <a:ln w="0">
            <a:noFill/>
          </a:ln>
        </p:spPr>
        <p:txBody>
          <a:bodyPr wrap="square" lIns="0" tIns="0" rIns="0" bIns="0" anchor="t">
            <a:noAutofit/>
          </a:bodyPr>
          <a:lstStyle/>
          <a:p>
            <a:pPr algn="l">
              <a:defRPr sz="2175" b="1">
                <a:solidFill>
                  <a:srgbClr val="42769F"/>
                </a:solidFill>
                <a:latin typeface="Aptos"/>
                <a:ea typeface="Aptos"/>
                <a:cs typeface="Aptos"/>
              </a:defRPr>
            </a:pPr>
            <a:r>
              <a:rPr sz="2175" b="1">
                <a:solidFill>
                  <a:srgbClr val="42769F"/>
                </a:solidFill>
                <a:latin typeface="Aptos"/>
                <a:ea typeface="Aptos"/>
                <a:cs typeface="Aptos"/>
              </a:rPr>
              <a:t>Turbulence and edge scattering</a:t>
            </a:r>
            <a:endParaRPr sz="2175" b="1">
              <a:solidFill>
                <a:srgbClr val="42769F"/>
              </a:solidFill>
              <a:latin typeface="Aptos"/>
              <a:ea typeface="Aptos"/>
              <a:cs typeface="Aptos"/>
            </a:endParaRPr>
          </a:p>
        </p:txBody>
      </p:sp>
      <p:sp>
        <p:nvSpPr>
          <p:cNvPr id="17" name="v3_text_55"/>
          <p:cNvSpPr>
            <a:spLocks noGrp="1"/>
          </p:cNvSpPr>
          <p:nvPr/>
        </p:nvSpPr>
        <p:spPr>
          <a:xfrm>
            <a:off x="581025" y="5953125"/>
            <a:ext cx="11029950" cy="361950"/>
          </a:xfrm>
          <a:prstGeom prst="rect">
            <a:avLst/>
          </a:prstGeom>
          <a:noFill/>
          <a:ln w="0">
            <a:noFill/>
          </a:ln>
        </p:spPr>
        <p:txBody>
          <a:bodyPr wrap="square" lIns="0" tIns="0" rIns="0" bIns="0" anchor="t">
            <a:noAutofit/>
          </a:bodyPr>
          <a:lstStyle/>
          <a:p>
            <a:pPr algn="l">
              <a:defRPr sz="2025" b="1">
                <a:solidFill>
                  <a:srgbClr val="16344B"/>
                </a:solidFill>
                <a:latin typeface="Aptos"/>
                <a:ea typeface="Aptos"/>
                <a:cs typeface="Aptos"/>
              </a:defRPr>
            </a:pPr>
            <a:r>
              <a:rPr lang="en-US" sz="2025" b="1">
                <a:solidFill>
                  <a:srgbClr val="16344B"/>
                </a:solidFill>
                <a:latin typeface="Aptos"/>
                <a:ea typeface="Aptos"/>
                <a:cs typeface="Aptos"/>
              </a:rPr>
              <a:t>Geometry and operating conditions</a:t>
            </a:r>
            <a:r>
              <a:rPr sz="2025" b="1">
                <a:solidFill>
                  <a:srgbClr val="16344B"/>
                </a:solidFill>
                <a:latin typeface="Aptos"/>
                <a:ea typeface="Aptos"/>
                <a:cs typeface="Aptos"/>
              </a:rPr>
              <a:t> changes the balance between these contributions.</a:t>
            </a:r>
            <a:endParaRPr sz="2025" b="1">
              <a:solidFill>
                <a:srgbClr val="16344B"/>
              </a:solidFill>
              <a:latin typeface="Aptos"/>
              <a:ea typeface="Aptos"/>
              <a:cs typeface="Aptos"/>
            </a:endParaRPr>
          </a:p>
        </p:txBody>
      </p:sp>
    </p:spTree>
  </p:cSld>
  <p:clrMapOvr>
    <a:masterClrMapping/>
  </p:clrMapOvr>
  <mc:AlternateContent xmlns:mc="http://schemas.openxmlformats.org/markup-compatibility/2006">
    <mc:Choice xmlns:p14="http://schemas.microsoft.com/office/powerpoint/2010/main" Requires="p14">
      <p:transition p14:dur="350">
        <p:fade thruBlk="1"/>
      </p:transition>
    </mc:Choice>
    <mc:Fallback>
      <p:transition>
        <p:fade thruBlk="1"/>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v3_shape_56"/>
          <p:cNvSpPr>
            <a:spLocks noGrp="1"/>
          </p:cNvSpPr>
          <p:nvPr/>
        </p:nvSpPr>
        <p:spPr>
          <a:xfrm>
            <a:off x="0" y="0"/>
            <a:ext cx="12192000" cy="85725"/>
          </a:xfrm>
          <a:prstGeom prst="rect">
            <a:avLst/>
          </a:prstGeom>
          <a:solidFill>
            <a:srgbClr val="42769F"/>
          </a:solidFill>
          <a:ln w="0">
            <a:noFill/>
          </a:ln>
        </p:spPr>
        <p:txBody>
          <a:bodyPr/>
          <a:lstStyle/>
          <a:p>
            <a:endParaRPr lang="zh-CN" altLang="en-US"/>
          </a:p>
        </p:txBody>
      </p:sp>
      <p:sp>
        <p:nvSpPr>
          <p:cNvPr id="2" name="v3_text_57"/>
          <p:cNvSpPr>
            <a:spLocks noGrp="1"/>
          </p:cNvSpPr>
          <p:nvPr/>
        </p:nvSpPr>
        <p:spPr>
          <a:xfrm>
            <a:off x="533400" y="381000"/>
            <a:ext cx="11125200" cy="638175"/>
          </a:xfrm>
          <a:prstGeom prst="rect">
            <a:avLst/>
          </a:prstGeom>
          <a:noFill/>
          <a:ln w="0">
            <a:noFill/>
          </a:ln>
        </p:spPr>
        <p:txBody>
          <a:bodyPr wrap="square" lIns="0" tIns="0" rIns="0" bIns="0" anchor="t">
            <a:noAutofit/>
          </a:bodyPr>
          <a:lstStyle/>
          <a:p>
            <a:pPr algn="l">
              <a:defRPr sz="3225" b="1">
                <a:solidFill>
                  <a:srgbClr val="16344B"/>
                </a:solidFill>
                <a:latin typeface="Aptos"/>
                <a:ea typeface="Aptos"/>
                <a:cs typeface="Aptos"/>
              </a:defRPr>
            </a:pPr>
            <a:r>
              <a:rPr sz="3225" b="1">
                <a:solidFill>
                  <a:srgbClr val="16344B"/>
                </a:solidFill>
                <a:latin typeface="Aptos"/>
                <a:ea typeface="Aptos"/>
                <a:cs typeface="Aptos"/>
              </a:rPr>
              <a:t>Our hypothesis: mapping across scales</a:t>
            </a:r>
            <a:endParaRPr sz="3225" b="1">
              <a:solidFill>
                <a:srgbClr val="16344B"/>
              </a:solidFill>
              <a:latin typeface="Aptos"/>
              <a:ea typeface="Aptos"/>
              <a:cs typeface="Aptos"/>
            </a:endParaRPr>
          </a:p>
        </p:txBody>
      </p:sp>
      <p:sp>
        <p:nvSpPr>
          <p:cNvPr id="3" name="v3_shape_58"/>
          <p:cNvSpPr>
            <a:spLocks noGrp="1"/>
          </p:cNvSpPr>
          <p:nvPr/>
        </p:nvSpPr>
        <p:spPr>
          <a:xfrm>
            <a:off x="533400" y="6419850"/>
            <a:ext cx="11125200" cy="9525"/>
          </a:xfrm>
          <a:prstGeom prst="rect">
            <a:avLst/>
          </a:prstGeom>
          <a:solidFill>
            <a:srgbClr val="CCDAE4"/>
          </a:solidFill>
          <a:ln w="0">
            <a:noFill/>
          </a:ln>
        </p:spPr>
        <p:txBody>
          <a:bodyPr/>
          <a:lstStyle/>
          <a:p>
            <a:endParaRPr lang="zh-CN" altLang="en-US"/>
          </a:p>
        </p:txBody>
      </p:sp>
      <p:sp>
        <p:nvSpPr>
          <p:cNvPr id="4" name="v3_text_59">
            <a:hlinkClick r:id="rId1"/>
          </p:cNvPr>
          <p:cNvSpPr>
            <a:spLocks noGrp="1"/>
          </p:cNvSpPr>
          <p:nvPr/>
        </p:nvSpPr>
        <p:spPr>
          <a:xfrm>
            <a:off x="533400" y="6515100"/>
            <a:ext cx="10477500" cy="219075"/>
          </a:xfrm>
          <a:prstGeom prst="rect">
            <a:avLst/>
          </a:prstGeom>
          <a:noFill/>
          <a:ln w="0">
            <a:noFill/>
          </a:ln>
        </p:spPr>
        <p:txBody>
          <a:bodyPr wrap="square" lIns="0" tIns="0" rIns="0" bIns="0" anchor="t">
            <a:noAutofit/>
          </a:bodyPr>
          <a:lstStyle/>
          <a:p>
            <a:pPr algn="l">
              <a:defRPr sz="900" b="0">
                <a:solidFill>
                  <a:srgbClr val="536C7C"/>
                </a:solidFill>
                <a:latin typeface="Aptos"/>
                <a:ea typeface="Aptos"/>
                <a:cs typeface="Aptos"/>
              </a:defRPr>
            </a:pPr>
            <a:r>
              <a:rPr lang="en-US" sz="900" b="0">
                <a:solidFill>
                  <a:srgbClr val="536C7C"/>
                </a:solidFill>
                <a:latin typeface="Aptos"/>
                <a:ea typeface="Aptos"/>
                <a:cs typeface="Aptos"/>
              </a:rPr>
              <a:t>Noise mapping hypothesis; thrust and torque are parallel targets. Aircraft: Airbus, CityAirbus NextGen.</a:t>
            </a:r>
            <a:endParaRPr sz="900" b="0">
              <a:solidFill>
                <a:srgbClr val="536C7C"/>
              </a:solidFill>
              <a:latin typeface="Aptos"/>
              <a:ea typeface="Aptos"/>
              <a:cs typeface="Aptos"/>
            </a:endParaRPr>
          </a:p>
        </p:txBody>
      </p:sp>
      <p:sp>
        <p:nvSpPr>
          <p:cNvPr id="5" name="v3_text_60"/>
          <p:cNvSpPr>
            <a:spLocks noGrp="1"/>
          </p:cNvSpPr>
          <p:nvPr/>
        </p:nvSpPr>
        <p:spPr>
          <a:xfrm>
            <a:off x="11239500" y="6496050"/>
            <a:ext cx="419100" cy="238125"/>
          </a:xfrm>
          <a:prstGeom prst="rect">
            <a:avLst/>
          </a:prstGeom>
          <a:noFill/>
          <a:ln w="0">
            <a:noFill/>
          </a:ln>
        </p:spPr>
        <p:txBody>
          <a:bodyPr wrap="square" lIns="0" tIns="0" rIns="0" bIns="0" anchor="t">
            <a:noAutofit/>
          </a:bodyPr>
          <a:lstStyle/>
          <a:p>
            <a:pPr algn="r">
              <a:defRPr sz="1125" b="0">
                <a:solidFill>
                  <a:srgbClr val="42769F"/>
                </a:solidFill>
                <a:latin typeface="Aptos"/>
                <a:ea typeface="Aptos"/>
                <a:cs typeface="Aptos"/>
              </a:defRPr>
            </a:pPr>
            <a:r>
              <a:rPr sz="1125" b="0">
                <a:solidFill>
                  <a:srgbClr val="42769F"/>
                </a:solidFill>
                <a:latin typeface="Aptos"/>
                <a:ea typeface="Aptos"/>
                <a:cs typeface="Aptos"/>
              </a:rPr>
              <a:t>06</a:t>
            </a:r>
            <a:endParaRPr sz="1125" b="0">
              <a:solidFill>
                <a:srgbClr val="42769F"/>
              </a:solidFill>
              <a:latin typeface="Aptos"/>
              <a:ea typeface="Aptos"/>
              <a:cs typeface="Aptos"/>
            </a:endParaRPr>
          </a:p>
        </p:txBody>
      </p:sp>
      <p:sp>
        <p:nvSpPr>
          <p:cNvPr id="6" name="v3_text_61"/>
          <p:cNvSpPr>
            <a:spLocks noGrp="1"/>
          </p:cNvSpPr>
          <p:nvPr/>
        </p:nvSpPr>
        <p:spPr>
          <a:xfrm>
            <a:off x="542925" y="1095375"/>
            <a:ext cx="11125200" cy="409575"/>
          </a:xfrm>
          <a:prstGeom prst="rect">
            <a:avLst/>
          </a:prstGeom>
          <a:noFill/>
          <a:ln w="0">
            <a:noFill/>
          </a:ln>
        </p:spPr>
        <p:txBody>
          <a:bodyPr wrap="square" lIns="0" tIns="0" rIns="0" bIns="0" anchor="t">
            <a:noAutofit/>
          </a:bodyPr>
          <a:lstStyle/>
          <a:p>
            <a:pPr algn="l">
              <a:defRPr sz="2175" b="0">
                <a:solidFill>
                  <a:srgbClr val="42769F"/>
                </a:solidFill>
                <a:latin typeface="Aptos"/>
                <a:ea typeface="Aptos"/>
                <a:cs typeface="Aptos"/>
              </a:defRPr>
            </a:pPr>
            <a:r>
              <a:rPr sz="2175" b="0">
                <a:solidFill>
                  <a:srgbClr val="42769F"/>
                </a:solidFill>
                <a:latin typeface="Aptos"/>
                <a:ea typeface="Aptos"/>
                <a:cs typeface="Aptos"/>
              </a:rPr>
              <a:t>Could </a:t>
            </a:r>
            <a:r>
              <a:rPr lang="en-US" sz="2175" b="0">
                <a:solidFill>
                  <a:srgbClr val="42769F"/>
                </a:solidFill>
                <a:latin typeface="Aptos"/>
                <a:ea typeface="Aptos"/>
                <a:cs typeface="Aptos"/>
              </a:rPr>
              <a:t>sub scale</a:t>
            </a:r>
            <a:r>
              <a:rPr sz="2175" b="0">
                <a:solidFill>
                  <a:srgbClr val="42769F"/>
                </a:solidFill>
                <a:latin typeface="Aptos"/>
                <a:ea typeface="Aptos"/>
                <a:cs typeface="Aptos"/>
              </a:rPr>
              <a:t> models predict full scale performance and noise?</a:t>
            </a:r>
            <a:endParaRPr sz="2175" b="0">
              <a:solidFill>
                <a:srgbClr val="42769F"/>
              </a:solidFill>
              <a:latin typeface="Aptos"/>
              <a:ea typeface="Aptos"/>
              <a:cs typeface="Aptos"/>
            </a:endParaRPr>
          </a:p>
        </p:txBody>
      </p:sp>
      <p:pic>
        <p:nvPicPr>
          <p:cNvPr id="31" name="图片 30"/>
          <p:cNvPicPr>
            <a:picLocks noChangeAspect="1"/>
          </p:cNvPicPr>
          <p:nvPr/>
        </p:nvPicPr>
        <p:blipFill>
          <a:blip r:embed="rId2"/>
          <a:stretch>
            <a:fillRect/>
          </a:stretch>
        </p:blipFill>
        <p:spPr>
          <a:xfrm>
            <a:off x="2537453" y="1571625"/>
            <a:ext cx="7126619" cy="990600"/>
          </a:xfrm>
          <a:prstGeom prst="rect">
            <a:avLst/>
          </a:prstGeom>
        </p:spPr>
      </p:pic>
      <p:sp>
        <p:nvSpPr>
          <p:cNvPr id="8" name="v3_shape_62"/>
          <p:cNvSpPr>
            <a:spLocks noGrp="1"/>
          </p:cNvSpPr>
          <p:nvPr/>
        </p:nvSpPr>
        <p:spPr>
          <a:xfrm>
            <a:off x="3057525" y="2695575"/>
            <a:ext cx="2619375" cy="447675"/>
          </a:xfrm>
          <a:prstGeom prst="rect">
            <a:avLst/>
          </a:prstGeom>
          <a:solidFill>
            <a:srgbClr val="EDF5FB"/>
          </a:solidFill>
          <a:ln w="14288">
            <a:solidFill>
              <a:srgbClr val="42769F"/>
            </a:solidFill>
          </a:ln>
        </p:spPr>
        <p:txBody>
          <a:bodyPr lIns="57150" tIns="38100" rIns="57150" bIns="38100" anchor="ctr">
            <a:noAutofit/>
          </a:bodyPr>
          <a:lstStyle/>
          <a:p>
            <a:pPr algn="ctr">
              <a:defRPr sz="1650">
                <a:solidFill>
                  <a:srgbClr val="16344B"/>
                </a:solidFill>
                <a:latin typeface="Aptos"/>
                <a:ea typeface="Aptos"/>
                <a:cs typeface="Aptos"/>
              </a:defRPr>
            </a:pPr>
            <a:r>
              <a:rPr lang="en-US" sz="1650">
                <a:solidFill>
                  <a:srgbClr val="16344B"/>
                </a:solidFill>
                <a:latin typeface="Aptos"/>
                <a:ea typeface="Aptos"/>
                <a:cs typeface="Aptos"/>
              </a:rPr>
              <a:t>1.Physical experiments</a:t>
            </a:r>
            <a:endParaRPr lang="en-US" sz="1650">
              <a:solidFill>
                <a:srgbClr val="16344B"/>
              </a:solidFill>
              <a:latin typeface="Aptos"/>
              <a:ea typeface="Aptos"/>
              <a:cs typeface="Aptos"/>
            </a:endParaRPr>
          </a:p>
        </p:txBody>
      </p:sp>
      <p:sp>
        <p:nvSpPr>
          <p:cNvPr id="9" name="v3_shape_63"/>
          <p:cNvSpPr>
            <a:spLocks noGrp="1"/>
          </p:cNvSpPr>
          <p:nvPr/>
        </p:nvSpPr>
        <p:spPr>
          <a:xfrm>
            <a:off x="6638925" y="2695575"/>
            <a:ext cx="2867025" cy="447675"/>
          </a:xfrm>
          <a:prstGeom prst="rect">
            <a:avLst/>
          </a:prstGeom>
          <a:solidFill>
            <a:srgbClr val="EDF5FB"/>
          </a:solidFill>
          <a:ln w="14288">
            <a:solidFill>
              <a:srgbClr val="42769F"/>
            </a:solidFill>
          </a:ln>
        </p:spPr>
        <p:txBody>
          <a:bodyPr lIns="57150" tIns="38100" rIns="57150" bIns="38100" anchor="ctr">
            <a:noAutofit/>
          </a:bodyPr>
          <a:lstStyle/>
          <a:p>
            <a:pPr algn="ctr">
              <a:defRPr sz="1650">
                <a:solidFill>
                  <a:srgbClr val="16344B"/>
                </a:solidFill>
                <a:latin typeface="Aptos"/>
                <a:ea typeface="Aptos"/>
                <a:cs typeface="Aptos"/>
              </a:defRPr>
            </a:pPr>
            <a:r>
              <a:rPr lang="en-US" sz="1650">
                <a:solidFill>
                  <a:srgbClr val="16344B"/>
                </a:solidFill>
                <a:latin typeface="Aptos"/>
                <a:ea typeface="Aptos"/>
                <a:cs typeface="Aptos"/>
              </a:rPr>
              <a:t>2.Computational</a:t>
            </a:r>
            <a:r>
              <a:rPr sz="1650">
                <a:solidFill>
                  <a:srgbClr val="16344B"/>
                </a:solidFill>
                <a:latin typeface="Aptos"/>
                <a:ea typeface="Aptos"/>
                <a:cs typeface="Aptos"/>
              </a:rPr>
              <a:t> simulation</a:t>
            </a:r>
            <a:endParaRPr sz="1650">
              <a:solidFill>
                <a:srgbClr val="16344B"/>
              </a:solidFill>
              <a:latin typeface="Aptos"/>
              <a:ea typeface="Aptos"/>
              <a:cs typeface="Aptos"/>
            </a:endParaRPr>
          </a:p>
        </p:txBody>
      </p:sp>
      <p:sp>
        <p:nvSpPr>
          <p:cNvPr id="10" name="v3_shape_64"/>
          <p:cNvSpPr>
            <a:spLocks noGrp="1"/>
          </p:cNvSpPr>
          <p:nvPr/>
        </p:nvSpPr>
        <p:spPr>
          <a:xfrm>
            <a:off x="542925" y="3419475"/>
            <a:ext cx="2933700" cy="571500"/>
          </a:xfrm>
          <a:prstGeom prst="rect">
            <a:avLst/>
          </a:prstGeom>
          <a:solidFill>
            <a:srgbClr val="EDF5FB"/>
          </a:solidFill>
          <a:ln w="14288">
            <a:solidFill>
              <a:srgbClr val="42769F"/>
            </a:solidFill>
          </a:ln>
        </p:spPr>
        <p:txBody>
          <a:bodyPr lIns="57150" tIns="38100" rIns="57150" bIns="38100" anchor="ctr">
            <a:noAutofit/>
          </a:bodyPr>
          <a:lstStyle/>
          <a:p>
            <a:pPr algn="ctr">
              <a:defRPr sz="1800">
                <a:solidFill>
                  <a:srgbClr val="16344B"/>
                </a:solidFill>
                <a:latin typeface="Aptos"/>
                <a:ea typeface="Aptos"/>
                <a:cs typeface="Aptos"/>
              </a:defRPr>
            </a:pPr>
            <a:r>
              <a:rPr sz="1800">
                <a:solidFill>
                  <a:srgbClr val="16344B"/>
                </a:solidFill>
                <a:latin typeface="Aptos"/>
                <a:ea typeface="Aptos"/>
                <a:cs typeface="Aptos"/>
              </a:rPr>
              <a:t>S</a:t>
            </a:r>
            <a:r>
              <a:rPr lang="en-US" sz="1800">
                <a:solidFill>
                  <a:srgbClr val="16344B"/>
                </a:solidFill>
                <a:latin typeface="Aptos"/>
                <a:ea typeface="Aptos"/>
                <a:cs typeface="Aptos"/>
              </a:rPr>
              <a:t>ub</a:t>
            </a:r>
            <a:r>
              <a:rPr sz="1800">
                <a:solidFill>
                  <a:srgbClr val="16344B"/>
                </a:solidFill>
                <a:latin typeface="Aptos"/>
                <a:ea typeface="Aptos"/>
                <a:cs typeface="Aptos"/>
              </a:rPr>
              <a:t> scale measurements</a:t>
            </a:r>
            <a:endParaRPr sz="1800">
              <a:solidFill>
                <a:srgbClr val="16344B"/>
              </a:solidFill>
              <a:latin typeface="Aptos"/>
              <a:ea typeface="Aptos"/>
              <a:cs typeface="Aptos"/>
            </a:endParaRPr>
          </a:p>
        </p:txBody>
      </p:sp>
      <p:sp>
        <p:nvSpPr>
          <p:cNvPr id="11" name="v3_shape_65"/>
          <p:cNvSpPr>
            <a:spLocks noGrp="1"/>
          </p:cNvSpPr>
          <p:nvPr/>
        </p:nvSpPr>
        <p:spPr>
          <a:xfrm>
            <a:off x="4610100" y="3419475"/>
            <a:ext cx="2962275" cy="571500"/>
          </a:xfrm>
          <a:prstGeom prst="rect">
            <a:avLst/>
          </a:prstGeom>
          <a:solidFill>
            <a:srgbClr val="EDF5FB"/>
          </a:solidFill>
          <a:ln w="14288">
            <a:solidFill>
              <a:srgbClr val="42769F"/>
            </a:solidFill>
          </a:ln>
        </p:spPr>
        <p:txBody>
          <a:bodyPr lIns="57150" tIns="38100" rIns="57150" bIns="38100" anchor="ctr">
            <a:noAutofit/>
          </a:bodyPr>
          <a:lstStyle/>
          <a:p>
            <a:pPr algn="ctr">
              <a:defRPr sz="1800">
                <a:solidFill>
                  <a:srgbClr val="16344B"/>
                </a:solidFill>
                <a:latin typeface="Aptos"/>
                <a:ea typeface="Aptos"/>
                <a:cs typeface="Aptos"/>
              </a:defRPr>
            </a:pPr>
            <a:r>
              <a:rPr sz="1800">
                <a:solidFill>
                  <a:srgbClr val="16344B"/>
                </a:solidFill>
                <a:latin typeface="Aptos"/>
                <a:ea typeface="Aptos"/>
                <a:cs typeface="Aptos"/>
              </a:rPr>
              <a:t>ML or statistical relation</a:t>
            </a:r>
            <a:endParaRPr sz="1800">
              <a:solidFill>
                <a:srgbClr val="16344B"/>
              </a:solidFill>
              <a:latin typeface="Aptos"/>
              <a:ea typeface="Aptos"/>
              <a:cs typeface="Aptos"/>
            </a:endParaRPr>
          </a:p>
        </p:txBody>
      </p:sp>
      <p:sp>
        <p:nvSpPr>
          <p:cNvPr id="12" name="v3_shape_66"/>
          <p:cNvSpPr>
            <a:spLocks noGrp="1"/>
          </p:cNvSpPr>
          <p:nvPr/>
        </p:nvSpPr>
        <p:spPr>
          <a:xfrm>
            <a:off x="8782050" y="3419475"/>
            <a:ext cx="2886075" cy="571500"/>
          </a:xfrm>
          <a:prstGeom prst="rect">
            <a:avLst/>
          </a:prstGeom>
          <a:solidFill>
            <a:srgbClr val="EDF5FB"/>
          </a:solidFill>
          <a:ln w="14288">
            <a:solidFill>
              <a:srgbClr val="42769F"/>
            </a:solidFill>
          </a:ln>
        </p:spPr>
        <p:txBody>
          <a:bodyPr lIns="57150" tIns="38100" rIns="57150" bIns="38100" anchor="ctr">
            <a:noAutofit/>
          </a:bodyPr>
          <a:lstStyle/>
          <a:p>
            <a:pPr algn="ctr">
              <a:defRPr sz="1800">
                <a:solidFill>
                  <a:srgbClr val="16344B"/>
                </a:solidFill>
                <a:latin typeface="Aptos"/>
                <a:ea typeface="Aptos"/>
                <a:cs typeface="Aptos"/>
              </a:defRPr>
            </a:pPr>
            <a:r>
              <a:rPr sz="1800">
                <a:solidFill>
                  <a:srgbClr val="16344B"/>
                </a:solidFill>
                <a:latin typeface="Aptos"/>
                <a:ea typeface="Aptos"/>
                <a:cs typeface="Aptos"/>
              </a:rPr>
              <a:t>Full scale prediction</a:t>
            </a:r>
            <a:endParaRPr sz="1800">
              <a:solidFill>
                <a:srgbClr val="16344B"/>
              </a:solidFill>
              <a:latin typeface="Aptos"/>
              <a:ea typeface="Aptos"/>
              <a:cs typeface="Aptos"/>
            </a:endParaRPr>
          </a:p>
        </p:txBody>
      </p:sp>
      <p:cxnSp>
        <p:nvCxnSpPr>
          <p:cNvPr id="37" name="直接箭头连接符 36"/>
          <p:cNvCxnSpPr>
            <a:stCxn id="10" idx="3"/>
            <a:endCxn id="11" idx="1"/>
          </p:cNvCxnSpPr>
          <p:nvPr/>
        </p:nvCxnSpPr>
        <p:spPr>
          <a:xfrm>
            <a:off x="3476625" y="3705225"/>
            <a:ext cx="1133475" cy="0"/>
          </a:xfrm>
          <a:prstGeom prst="straightConnector1">
            <a:avLst/>
          </a:prstGeom>
          <a:ln w="19050">
            <a:solidFill>
              <a:srgbClr val="42769F"/>
            </a:solidFill>
            <a:tailEnd type="triangle" w="med" len="med"/>
          </a:ln>
        </p:spPr>
      </p:cxnSp>
      <p:cxnSp>
        <p:nvCxnSpPr>
          <p:cNvPr id="38" name="直接箭头连接符 37"/>
          <p:cNvCxnSpPr>
            <a:stCxn id="11" idx="3"/>
            <a:endCxn id="12" idx="1"/>
          </p:cNvCxnSpPr>
          <p:nvPr/>
        </p:nvCxnSpPr>
        <p:spPr>
          <a:xfrm>
            <a:off x="7572375" y="3705225"/>
            <a:ext cx="1209675" cy="0"/>
          </a:xfrm>
          <a:prstGeom prst="straightConnector1">
            <a:avLst/>
          </a:prstGeom>
          <a:ln w="19050">
            <a:solidFill>
              <a:srgbClr val="42769F"/>
            </a:solidFill>
            <a:tailEnd type="triangle" w="med" len="med"/>
          </a:ln>
        </p:spPr>
      </p:cxnSp>
      <p:cxnSp>
        <p:nvCxnSpPr>
          <p:cNvPr id="39" name="直接箭头连接符 38"/>
          <p:cNvCxnSpPr>
            <a:stCxn id="8" idx="2"/>
            <a:endCxn id="11" idx="0"/>
          </p:cNvCxnSpPr>
          <p:nvPr/>
        </p:nvCxnSpPr>
        <p:spPr>
          <a:xfrm>
            <a:off x="4367213" y="3143250"/>
            <a:ext cx="1724025" cy="276225"/>
          </a:xfrm>
          <a:prstGeom prst="straightConnector1">
            <a:avLst/>
          </a:prstGeom>
          <a:ln w="19050">
            <a:solidFill>
              <a:srgbClr val="42769F"/>
            </a:solidFill>
            <a:tailEnd type="triangle" w="med" len="med"/>
          </a:ln>
        </p:spPr>
      </p:cxnSp>
      <p:cxnSp>
        <p:nvCxnSpPr>
          <p:cNvPr id="40" name="直接箭头连接符 39"/>
          <p:cNvCxnSpPr>
            <a:stCxn id="9" idx="2"/>
            <a:endCxn id="11" idx="0"/>
          </p:cNvCxnSpPr>
          <p:nvPr/>
        </p:nvCxnSpPr>
        <p:spPr>
          <a:xfrm flipH="1">
            <a:off x="6091238" y="3143250"/>
            <a:ext cx="1981200" cy="276225"/>
          </a:xfrm>
          <a:prstGeom prst="straightConnector1">
            <a:avLst/>
          </a:prstGeom>
          <a:ln w="19050">
            <a:solidFill>
              <a:srgbClr val="42769F"/>
            </a:solidFill>
            <a:tailEnd type="triangle" w="med" len="med"/>
          </a:ln>
        </p:spPr>
      </p:cxnSp>
      <p:pic>
        <p:nvPicPr>
          <p:cNvPr id="41" name="图片 40"/>
          <p:cNvPicPr>
            <a:picLocks noChangeAspect="1"/>
          </p:cNvPicPr>
          <p:nvPr/>
        </p:nvPicPr>
        <p:blipFill>
          <a:blip r:embed="rId3"/>
          <a:stretch>
            <a:fillRect/>
          </a:stretch>
        </p:blipFill>
        <p:spPr>
          <a:xfrm>
            <a:off x="1609725" y="5153025"/>
            <a:ext cx="1333500" cy="568821"/>
          </a:xfrm>
          <a:prstGeom prst="rect">
            <a:avLst/>
          </a:prstGeom>
        </p:spPr>
      </p:pic>
      <p:pic>
        <p:nvPicPr>
          <p:cNvPr id="42" name="图片 41"/>
          <p:cNvPicPr>
            <a:picLocks noChangeAspect="1"/>
          </p:cNvPicPr>
          <p:nvPr/>
        </p:nvPicPr>
        <p:blipFill>
          <a:blip r:embed="rId3"/>
          <a:stretch>
            <a:fillRect/>
          </a:stretch>
        </p:blipFill>
        <p:spPr>
          <a:xfrm>
            <a:off x="6943725" y="4048125"/>
            <a:ext cx="4667250" cy="1990874"/>
          </a:xfrm>
          <a:prstGeom prst="rect">
            <a:avLst/>
          </a:prstGeom>
        </p:spPr>
      </p:pic>
      <p:sp>
        <p:nvSpPr>
          <p:cNvPr id="19" name="v3_shape_67"/>
          <p:cNvSpPr>
            <a:spLocks noGrp="1"/>
          </p:cNvSpPr>
          <p:nvPr/>
        </p:nvSpPr>
        <p:spPr>
          <a:xfrm>
            <a:off x="3514725" y="5314950"/>
            <a:ext cx="4763" cy="4763"/>
          </a:xfrm>
          <a:prstGeom prst="rect">
            <a:avLst/>
          </a:prstGeom>
          <a:noFill/>
          <a:ln w="0">
            <a:noFill/>
          </a:ln>
        </p:spPr>
        <p:txBody>
          <a:bodyPr/>
          <a:lstStyle/>
          <a:p>
            <a:endParaRPr lang="zh-CN" altLang="en-US"/>
          </a:p>
        </p:txBody>
      </p:sp>
      <p:sp>
        <p:nvSpPr>
          <p:cNvPr id="20" name="v3_shape_68"/>
          <p:cNvSpPr>
            <a:spLocks noGrp="1"/>
          </p:cNvSpPr>
          <p:nvPr/>
        </p:nvSpPr>
        <p:spPr>
          <a:xfrm>
            <a:off x="6419850" y="5314950"/>
            <a:ext cx="4763" cy="4763"/>
          </a:xfrm>
          <a:prstGeom prst="rect">
            <a:avLst/>
          </a:prstGeom>
          <a:noFill/>
          <a:ln w="0">
            <a:noFill/>
          </a:ln>
        </p:spPr>
        <p:txBody>
          <a:bodyPr/>
          <a:lstStyle/>
          <a:p>
            <a:endParaRPr lang="zh-CN" altLang="en-US"/>
          </a:p>
        </p:txBody>
      </p:sp>
      <p:cxnSp>
        <p:nvCxnSpPr>
          <p:cNvPr id="45" name="直接箭头连接符 44"/>
          <p:cNvCxnSpPr>
            <a:stCxn id="19" idx="3"/>
            <a:endCxn id="20" idx="1"/>
          </p:cNvCxnSpPr>
          <p:nvPr/>
        </p:nvCxnSpPr>
        <p:spPr>
          <a:xfrm>
            <a:off x="3519488" y="5317332"/>
            <a:ext cx="2900362" cy="0"/>
          </a:xfrm>
          <a:prstGeom prst="straightConnector1">
            <a:avLst/>
          </a:prstGeom>
          <a:ln w="19050">
            <a:solidFill>
              <a:srgbClr val="42769F"/>
            </a:solidFill>
            <a:tailEnd type="triangle" w="med" len="med"/>
          </a:ln>
        </p:spPr>
      </p:cxnSp>
      <p:sp>
        <p:nvSpPr>
          <p:cNvPr id="22" name="v3_text_69"/>
          <p:cNvSpPr>
            <a:spLocks noGrp="1"/>
          </p:cNvSpPr>
          <p:nvPr/>
        </p:nvSpPr>
        <p:spPr>
          <a:xfrm>
            <a:off x="3514725" y="5534025"/>
            <a:ext cx="2914650" cy="542925"/>
          </a:xfrm>
          <a:prstGeom prst="rect">
            <a:avLst/>
          </a:prstGeom>
          <a:noFill/>
          <a:ln w="0">
            <a:noFill/>
          </a:ln>
        </p:spPr>
        <p:txBody>
          <a:bodyPr wrap="square" lIns="0" tIns="0" rIns="0" bIns="0" anchor="t">
            <a:noAutofit/>
          </a:bodyPr>
          <a:lstStyle/>
          <a:p>
            <a:pPr algn="ctr">
              <a:defRPr sz="1575" b="0">
                <a:solidFill>
                  <a:srgbClr val="536C7C"/>
                </a:solidFill>
                <a:latin typeface="Aptos"/>
                <a:ea typeface="Aptos"/>
                <a:cs typeface="Aptos"/>
              </a:defRPr>
            </a:pPr>
            <a:r>
              <a:rPr lang="en-US" sz="1575" b="0">
                <a:solidFill>
                  <a:srgbClr val="536C7C"/>
                </a:solidFill>
                <a:latin typeface="Aptos"/>
                <a:ea typeface="Aptos"/>
                <a:cs typeface="Aptos"/>
              </a:rPr>
              <a:t>Predict full scale
performance and noise</a:t>
            </a:r>
            <a:endParaRPr sz="1575" b="0">
              <a:solidFill>
                <a:srgbClr val="536C7C"/>
              </a:solidFill>
              <a:latin typeface="Aptos"/>
              <a:ea typeface="Aptos"/>
              <a:cs typeface="Aptos"/>
            </a:endParaRPr>
          </a:p>
        </p:txBody>
      </p:sp>
      <p:sp>
        <p:nvSpPr>
          <p:cNvPr id="23" name="v3_text_70"/>
          <p:cNvSpPr>
            <a:spLocks noGrp="1"/>
          </p:cNvSpPr>
          <p:nvPr/>
        </p:nvSpPr>
        <p:spPr>
          <a:xfrm>
            <a:off x="1276350" y="6038850"/>
            <a:ext cx="2000250" cy="285750"/>
          </a:xfrm>
          <a:prstGeom prst="rect">
            <a:avLst/>
          </a:prstGeom>
          <a:noFill/>
          <a:ln w="0">
            <a:noFill/>
          </a:ln>
        </p:spPr>
        <p:txBody>
          <a:bodyPr wrap="square" lIns="0" tIns="0" rIns="0" bIns="0" anchor="t">
            <a:noAutofit/>
          </a:bodyPr>
          <a:lstStyle/>
          <a:p>
            <a:pPr algn="ctr">
              <a:defRPr sz="1725" b="1">
                <a:solidFill>
                  <a:srgbClr val="42769F"/>
                </a:solidFill>
                <a:latin typeface="Aptos"/>
                <a:ea typeface="Aptos"/>
                <a:cs typeface="Aptos"/>
              </a:defRPr>
            </a:pPr>
            <a:r>
              <a:rPr sz="1725" b="1">
                <a:solidFill>
                  <a:srgbClr val="42769F"/>
                </a:solidFill>
                <a:latin typeface="Aptos"/>
                <a:ea typeface="Aptos"/>
                <a:cs typeface="Aptos"/>
              </a:rPr>
              <a:t>S</a:t>
            </a:r>
            <a:r>
              <a:rPr lang="en-US" sz="1725" b="1">
                <a:solidFill>
                  <a:srgbClr val="42769F"/>
                </a:solidFill>
                <a:latin typeface="Aptos"/>
                <a:ea typeface="Aptos"/>
                <a:cs typeface="Aptos"/>
              </a:rPr>
              <a:t>ub scale</a:t>
            </a:r>
            <a:r>
              <a:rPr sz="1725" b="1">
                <a:solidFill>
                  <a:srgbClr val="42769F"/>
                </a:solidFill>
                <a:latin typeface="Aptos"/>
                <a:ea typeface="Aptos"/>
                <a:cs typeface="Aptos"/>
              </a:rPr>
              <a:t> model</a:t>
            </a:r>
            <a:endParaRPr sz="1725" b="1">
              <a:solidFill>
                <a:srgbClr val="42769F"/>
              </a:solidFill>
              <a:latin typeface="Aptos"/>
              <a:ea typeface="Aptos"/>
              <a:cs typeface="Aptos"/>
            </a:endParaRPr>
          </a:p>
        </p:txBody>
      </p:sp>
      <p:sp>
        <p:nvSpPr>
          <p:cNvPr id="24" name="v3_text_71"/>
          <p:cNvSpPr>
            <a:spLocks noGrp="1"/>
          </p:cNvSpPr>
          <p:nvPr/>
        </p:nvSpPr>
        <p:spPr>
          <a:xfrm>
            <a:off x="7781925" y="6076950"/>
            <a:ext cx="3038475" cy="276225"/>
          </a:xfrm>
          <a:prstGeom prst="rect">
            <a:avLst/>
          </a:prstGeom>
          <a:noFill/>
          <a:ln w="0">
            <a:noFill/>
          </a:ln>
        </p:spPr>
        <p:txBody>
          <a:bodyPr wrap="square" lIns="0" tIns="0" rIns="0" bIns="0" anchor="t">
            <a:noAutofit/>
          </a:bodyPr>
          <a:lstStyle/>
          <a:p>
            <a:pPr algn="ctr">
              <a:defRPr sz="1725" b="1">
                <a:solidFill>
                  <a:srgbClr val="42769F"/>
                </a:solidFill>
                <a:latin typeface="Aptos"/>
                <a:ea typeface="Aptos"/>
                <a:cs typeface="Aptos"/>
              </a:defRPr>
            </a:pPr>
            <a:r>
              <a:rPr sz="1725" b="1">
                <a:solidFill>
                  <a:srgbClr val="42769F"/>
                </a:solidFill>
                <a:latin typeface="Aptos"/>
                <a:ea typeface="Aptos"/>
                <a:cs typeface="Aptos"/>
              </a:rPr>
              <a:t>Full scale model</a:t>
            </a:r>
            <a:endParaRPr sz="1725" b="1">
              <a:solidFill>
                <a:srgbClr val="42769F"/>
              </a:solidFill>
              <a:latin typeface="Aptos"/>
              <a:ea typeface="Aptos"/>
              <a:cs typeface="Aptos"/>
            </a:endParaRPr>
          </a:p>
        </p:txBody>
      </p:sp>
      <p:sp>
        <p:nvSpPr>
          <p:cNvPr id="13" name="v6_text_37"/>
          <p:cNvSpPr>
            <a:spLocks noGrp="1"/>
          </p:cNvSpPr>
          <p:nvPr/>
        </p:nvSpPr>
        <p:spPr>
          <a:xfrm>
            <a:off x="1533525" y="2771775"/>
            <a:ext cx="1362075" cy="333375"/>
          </a:xfrm>
          <a:prstGeom prst="rect">
            <a:avLst/>
          </a:prstGeom>
          <a:noFill/>
          <a:ln w="0">
            <a:noFill/>
          </a:ln>
        </p:spPr>
        <p:txBody>
          <a:bodyPr wrap="square" lIns="0" tIns="0" rIns="0" bIns="0" anchor="t">
            <a:noAutofit/>
          </a:bodyPr>
          <a:lstStyle/>
          <a:p>
            <a:pPr algn="l">
              <a:defRPr sz="1950" b="1">
                <a:solidFill>
                  <a:srgbClr val="42769F"/>
                </a:solidFill>
                <a:latin typeface="Aptos"/>
                <a:ea typeface="Aptos"/>
                <a:cs typeface="Aptos"/>
              </a:defRPr>
            </a:pPr>
            <a:r>
              <a:rPr sz="1950" b="1">
                <a:solidFill>
                  <a:srgbClr val="42769F"/>
                </a:solidFill>
                <a:latin typeface="Aptos"/>
                <a:ea typeface="Aptos"/>
                <a:cs typeface="Aptos"/>
              </a:rPr>
              <a:t>Approach:</a:t>
            </a:r>
            <a:endParaRPr sz="1950" b="1">
              <a:solidFill>
                <a:srgbClr val="42769F"/>
              </a:solidFill>
              <a:latin typeface="Aptos"/>
              <a:ea typeface="Aptos"/>
              <a:cs typeface="Aptos"/>
            </a:endParaRPr>
          </a:p>
        </p:txBody>
      </p:sp>
    </p:spTree>
  </p:cSld>
  <p:clrMapOvr>
    <a:masterClrMapping/>
  </p:clrMapOvr>
  <mc:AlternateContent xmlns:mc="http://schemas.openxmlformats.org/markup-compatibility/2006">
    <mc:Choice xmlns:p14="http://schemas.microsoft.com/office/powerpoint/2010/main" Requires="p14">
      <p:transition p14:dur="350">
        <p:fade thruBlk="1"/>
      </p:transition>
    </mc:Choice>
    <mc:Fallback>
      <p:transition>
        <p:fade thruBlk="1"/>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v3_shape_72"/>
          <p:cNvSpPr>
            <a:spLocks noGrp="1"/>
          </p:cNvSpPr>
          <p:nvPr/>
        </p:nvSpPr>
        <p:spPr>
          <a:xfrm>
            <a:off x="0" y="0"/>
            <a:ext cx="12192000" cy="85725"/>
          </a:xfrm>
          <a:prstGeom prst="rect">
            <a:avLst/>
          </a:prstGeom>
          <a:solidFill>
            <a:srgbClr val="42769F"/>
          </a:solidFill>
          <a:ln w="0">
            <a:noFill/>
          </a:ln>
        </p:spPr>
      </p:sp>
      <p:sp>
        <p:nvSpPr>
          <p:cNvPr id="2" name="v3_text_73"/>
          <p:cNvSpPr>
            <a:spLocks noGrp="1"/>
          </p:cNvSpPr>
          <p:nvPr/>
        </p:nvSpPr>
        <p:spPr>
          <a:xfrm>
            <a:off x="533400" y="381000"/>
            <a:ext cx="11125200" cy="638175"/>
          </a:xfrm>
          <a:prstGeom prst="rect">
            <a:avLst/>
          </a:prstGeom>
          <a:noFill/>
          <a:ln w="0">
            <a:noFill/>
          </a:ln>
        </p:spPr>
        <p:txBody>
          <a:bodyPr wrap="square" lIns="0" tIns="0" rIns="0" bIns="0" anchor="t">
            <a:noAutofit/>
          </a:bodyPr>
          <a:lstStyle/>
          <a:p>
            <a:pPr algn="l">
              <a:defRPr sz="3225" b="1">
                <a:solidFill>
                  <a:srgbClr val="16344B"/>
                </a:solidFill>
                <a:latin typeface="Aptos"/>
                <a:ea typeface="Aptos"/>
                <a:cs typeface="Aptos"/>
              </a:defRPr>
            </a:pPr>
            <a:r>
              <a:rPr lang="en-US" sz="3225" b="1">
                <a:solidFill>
                  <a:srgbClr val="16344B"/>
                </a:solidFill>
                <a:latin typeface="Aptos"/>
                <a:ea typeface="Aptos"/>
                <a:cs typeface="Aptos"/>
              </a:rPr>
              <a:t>Approach: 1. Physical Experiments</a:t>
            </a:r>
            <a:endParaRPr lang="en-US" sz="3225" b="1">
              <a:solidFill>
                <a:srgbClr val="16344B"/>
              </a:solidFill>
              <a:latin typeface="Aptos"/>
              <a:ea typeface="Aptos"/>
              <a:cs typeface="Aptos"/>
            </a:endParaRPr>
          </a:p>
        </p:txBody>
      </p:sp>
      <p:sp>
        <p:nvSpPr>
          <p:cNvPr id="3" name="v3_shape_74"/>
          <p:cNvSpPr>
            <a:spLocks noGrp="1"/>
          </p:cNvSpPr>
          <p:nvPr/>
        </p:nvSpPr>
        <p:spPr>
          <a:xfrm>
            <a:off x="533400" y="6419850"/>
            <a:ext cx="11125200" cy="9525"/>
          </a:xfrm>
          <a:prstGeom prst="rect">
            <a:avLst/>
          </a:prstGeom>
          <a:solidFill>
            <a:srgbClr val="CCDAE4"/>
          </a:solidFill>
          <a:ln w="0">
            <a:noFill/>
          </a:ln>
        </p:spPr>
      </p:sp>
      <p:sp>
        <p:nvSpPr>
          <p:cNvPr id="4" name="v3_text_75"/>
          <p:cNvSpPr>
            <a:spLocks noGrp="1"/>
          </p:cNvSpPr>
          <p:nvPr/>
        </p:nvSpPr>
        <p:spPr>
          <a:xfrm>
            <a:off x="533400" y="6515100"/>
            <a:ext cx="10477500" cy="219075"/>
          </a:xfrm>
          <a:prstGeom prst="rect">
            <a:avLst/>
          </a:prstGeom>
          <a:noFill/>
          <a:ln w="0">
            <a:noFill/>
          </a:ln>
        </p:spPr>
        <p:txBody>
          <a:bodyPr wrap="square" lIns="0" tIns="0" rIns="0" bIns="0" anchor="t">
            <a:noAutofit/>
          </a:bodyPr>
          <a:lstStyle/>
          <a:p>
            <a:pPr algn="l">
              <a:defRPr sz="900" b="0">
                <a:solidFill>
                  <a:srgbClr val="536C7C"/>
                </a:solidFill>
                <a:latin typeface="Aptos"/>
                <a:ea typeface="Aptos"/>
                <a:cs typeface="Aptos"/>
              </a:defRPr>
            </a:pPr>
            <a:r>
              <a:rPr lang="en-US" sz="900" b="0">
                <a:solidFill>
                  <a:srgbClr val="536C7C"/>
                </a:solidFill>
                <a:latin typeface="Aptos"/>
                <a:ea typeface="Aptos"/>
                <a:cs typeface="Aptos"/>
              </a:rPr>
              <a:t>Proposed dual stand configuration with a conceptual hemisphere microphone array.</a:t>
            </a:r>
            <a:endParaRPr lang="en-US" sz="900" b="0">
              <a:solidFill>
                <a:srgbClr val="536C7C"/>
              </a:solidFill>
              <a:latin typeface="Aptos"/>
              <a:ea typeface="Aptos"/>
              <a:cs typeface="Aptos"/>
            </a:endParaRPr>
          </a:p>
        </p:txBody>
      </p:sp>
      <p:sp>
        <p:nvSpPr>
          <p:cNvPr id="5" name="v3_text_76"/>
          <p:cNvSpPr>
            <a:spLocks noGrp="1"/>
          </p:cNvSpPr>
          <p:nvPr/>
        </p:nvSpPr>
        <p:spPr>
          <a:xfrm>
            <a:off x="11239500" y="6496050"/>
            <a:ext cx="419100" cy="238125"/>
          </a:xfrm>
          <a:prstGeom prst="rect">
            <a:avLst/>
          </a:prstGeom>
          <a:noFill/>
          <a:ln w="0">
            <a:noFill/>
          </a:ln>
        </p:spPr>
        <p:txBody>
          <a:bodyPr wrap="square" lIns="0" tIns="0" rIns="0" bIns="0" anchor="t">
            <a:noAutofit/>
          </a:bodyPr>
          <a:lstStyle/>
          <a:p>
            <a:pPr algn="r">
              <a:defRPr sz="1125" b="0">
                <a:solidFill>
                  <a:srgbClr val="42769F"/>
                </a:solidFill>
                <a:latin typeface="Aptos"/>
                <a:ea typeface="Aptos"/>
                <a:cs typeface="Aptos"/>
              </a:defRPr>
            </a:pPr>
            <a:r>
              <a:rPr sz="1125" b="0">
                <a:solidFill>
                  <a:srgbClr val="42769F"/>
                </a:solidFill>
                <a:latin typeface="Aptos"/>
                <a:ea typeface="Aptos"/>
                <a:cs typeface="Aptos"/>
              </a:rPr>
              <a:t>07</a:t>
            </a:r>
            <a:endParaRPr sz="1125" b="0">
              <a:solidFill>
                <a:srgbClr val="42769F"/>
              </a:solidFill>
              <a:latin typeface="Aptos"/>
              <a:ea typeface="Aptos"/>
              <a:cs typeface="Aptos"/>
            </a:endParaRPr>
          </a:p>
        </p:txBody>
      </p:sp>
      <p:sp>
        <p:nvSpPr>
          <p:cNvPr id="15" name="v6_text_15"/>
          <p:cNvSpPr>
            <a:spLocks noGrp="1"/>
          </p:cNvSpPr>
          <p:nvPr/>
        </p:nvSpPr>
        <p:spPr>
          <a:xfrm>
            <a:off x="542925" y="1114425"/>
            <a:ext cx="11115675" cy="371475"/>
          </a:xfrm>
          <a:prstGeom prst="rect">
            <a:avLst/>
          </a:prstGeom>
          <a:noFill/>
          <a:ln w="0">
            <a:noFill/>
          </a:ln>
        </p:spPr>
        <p:txBody>
          <a:bodyPr wrap="square" lIns="0" tIns="0" rIns="0" bIns="0" anchor="t">
            <a:noAutofit/>
          </a:bodyPr>
          <a:lstStyle/>
          <a:p>
            <a:pPr algn="l">
              <a:defRPr sz="2100" b="1">
                <a:solidFill>
                  <a:srgbClr val="42769F"/>
                </a:solidFill>
                <a:latin typeface="Aptos"/>
                <a:ea typeface="Aptos"/>
                <a:cs typeface="Aptos"/>
              </a:defRPr>
            </a:pPr>
            <a:r>
              <a:rPr sz="2100" b="1">
                <a:solidFill>
                  <a:srgbClr val="42769F"/>
                </a:solidFill>
                <a:latin typeface="Aptos"/>
                <a:ea typeface="Aptos"/>
                <a:cs typeface="Aptos"/>
              </a:rPr>
              <a:t>A platform for systematic spacing experiments</a:t>
            </a:r>
            <a:endParaRPr sz="2100" b="1">
              <a:solidFill>
                <a:srgbClr val="42769F"/>
              </a:solidFill>
              <a:latin typeface="Aptos"/>
              <a:ea typeface="Aptos"/>
              <a:cs typeface="Aptos"/>
            </a:endParaRPr>
          </a:p>
        </p:txBody>
      </p:sp>
      <p:pic>
        <p:nvPicPr>
          <p:cNvPr id="16" name="图片 15"/>
          <p:cNvPicPr>
            <a:picLocks noChangeAspect="1"/>
          </p:cNvPicPr>
          <p:nvPr/>
        </p:nvPicPr>
        <p:blipFill>
          <a:blip r:embed="rId1"/>
          <a:stretch>
            <a:fillRect/>
          </a:stretch>
        </p:blipFill>
        <p:spPr>
          <a:xfrm>
            <a:off x="876300" y="1560909"/>
            <a:ext cx="6800850" cy="4250531"/>
          </a:xfrm>
          <a:prstGeom prst="rect">
            <a:avLst/>
          </a:prstGeom>
        </p:spPr>
      </p:pic>
      <p:sp>
        <p:nvSpPr>
          <p:cNvPr id="17" name="v6_text_16"/>
          <p:cNvSpPr>
            <a:spLocks noGrp="1"/>
          </p:cNvSpPr>
          <p:nvPr/>
        </p:nvSpPr>
        <p:spPr>
          <a:xfrm>
            <a:off x="8001000" y="1695450"/>
            <a:ext cx="3657600" cy="352425"/>
          </a:xfrm>
          <a:prstGeom prst="rect">
            <a:avLst/>
          </a:prstGeom>
          <a:noFill/>
          <a:ln w="0">
            <a:noFill/>
          </a:ln>
        </p:spPr>
        <p:txBody>
          <a:bodyPr wrap="square" lIns="0" tIns="0" rIns="0" bIns="0" anchor="t">
            <a:noAutofit/>
          </a:bodyPr>
          <a:lstStyle/>
          <a:p>
            <a:pPr algn="l">
              <a:defRPr sz="2100" b="1">
                <a:solidFill>
                  <a:srgbClr val="42769F"/>
                </a:solidFill>
                <a:latin typeface="Aptos"/>
                <a:ea typeface="Aptos"/>
                <a:cs typeface="Aptos"/>
              </a:defRPr>
            </a:pPr>
            <a:r>
              <a:rPr sz="2100" b="1">
                <a:solidFill>
                  <a:srgbClr val="42769F"/>
                </a:solidFill>
                <a:latin typeface="Aptos"/>
                <a:ea typeface="Aptos"/>
                <a:cs typeface="Aptos"/>
              </a:rPr>
              <a:t>Selected propellers</a:t>
            </a:r>
            <a:endParaRPr sz="2100" b="1">
              <a:solidFill>
                <a:srgbClr val="42769F"/>
              </a:solidFill>
              <a:latin typeface="Aptos"/>
              <a:ea typeface="Aptos"/>
              <a:cs typeface="Aptos"/>
            </a:endParaRPr>
          </a:p>
        </p:txBody>
      </p:sp>
      <p:sp>
        <p:nvSpPr>
          <p:cNvPr id="18" name="v6_text_17"/>
          <p:cNvSpPr>
            <a:spLocks noGrp="1"/>
          </p:cNvSpPr>
          <p:nvPr/>
        </p:nvSpPr>
        <p:spPr>
          <a:xfrm>
            <a:off x="8001000" y="2114550"/>
            <a:ext cx="3657600" cy="685800"/>
          </a:xfrm>
          <a:prstGeom prst="rect">
            <a:avLst/>
          </a:prstGeom>
          <a:noFill/>
          <a:ln w="0">
            <a:noFill/>
          </a:ln>
        </p:spPr>
        <p:txBody>
          <a:bodyPr wrap="square" lIns="0" tIns="0" rIns="0" bIns="0" anchor="t">
            <a:noAutofit/>
          </a:bodyPr>
          <a:lstStyle/>
          <a:p>
            <a:pPr algn="l">
              <a:defRPr sz="1950" b="0">
                <a:solidFill>
                  <a:srgbClr val="16344B"/>
                </a:solidFill>
                <a:latin typeface="Aptos"/>
                <a:ea typeface="Aptos"/>
                <a:cs typeface="Aptos"/>
              </a:defRPr>
            </a:pPr>
            <a:r>
              <a:rPr sz="1950" b="0">
                <a:solidFill>
                  <a:srgbClr val="16344B"/>
                </a:solidFill>
                <a:latin typeface="Aptos"/>
                <a:ea typeface="Aptos"/>
                <a:cs typeface="Aptos"/>
              </a:rPr>
              <a:t>8,12,24 in diameter propeller</a:t>
            </a:r>
            <a:endParaRPr sz="1950" b="0">
              <a:solidFill>
                <a:srgbClr val="16344B"/>
              </a:solidFill>
              <a:latin typeface="Aptos"/>
              <a:ea typeface="Aptos"/>
              <a:cs typeface="Aptos"/>
            </a:endParaRPr>
          </a:p>
          <a:p>
            <a:pPr algn="l">
              <a:defRPr sz="1950" b="0">
                <a:solidFill>
                  <a:srgbClr val="16344B"/>
                </a:solidFill>
                <a:latin typeface="Aptos"/>
                <a:ea typeface="Aptos"/>
                <a:cs typeface="Aptos"/>
              </a:defRPr>
            </a:pPr>
            <a:r>
              <a:rPr sz="1950" b="0">
                <a:solidFill>
                  <a:srgbClr val="16344B"/>
                </a:solidFill>
                <a:latin typeface="Aptos"/>
                <a:ea typeface="Aptos"/>
                <a:cs typeface="Aptos"/>
              </a:rPr>
              <a:t>of same geometry</a:t>
            </a:r>
            <a:endParaRPr sz="1950" b="0">
              <a:solidFill>
                <a:srgbClr val="16344B"/>
              </a:solidFill>
              <a:latin typeface="Aptos"/>
              <a:ea typeface="Aptos"/>
              <a:cs typeface="Aptos"/>
            </a:endParaRPr>
          </a:p>
        </p:txBody>
      </p:sp>
      <p:sp>
        <p:nvSpPr>
          <p:cNvPr id="20" name="v6_text_18"/>
          <p:cNvSpPr>
            <a:spLocks noGrp="1"/>
          </p:cNvSpPr>
          <p:nvPr/>
        </p:nvSpPr>
        <p:spPr>
          <a:xfrm>
            <a:off x="8001000" y="3038475"/>
            <a:ext cx="3657600" cy="352425"/>
          </a:xfrm>
          <a:prstGeom prst="rect">
            <a:avLst/>
          </a:prstGeom>
          <a:noFill/>
          <a:ln w="0">
            <a:noFill/>
          </a:ln>
        </p:spPr>
        <p:txBody>
          <a:bodyPr wrap="square" lIns="0" tIns="0" rIns="0" bIns="0" anchor="t">
            <a:noAutofit/>
          </a:bodyPr>
          <a:lstStyle/>
          <a:p>
            <a:pPr algn="l">
              <a:defRPr sz="2100" b="1">
                <a:solidFill>
                  <a:srgbClr val="42769F"/>
                </a:solidFill>
                <a:latin typeface="Aptos"/>
                <a:ea typeface="Aptos"/>
                <a:cs typeface="Aptos"/>
              </a:defRPr>
            </a:pPr>
            <a:r>
              <a:rPr sz="2100" b="1">
                <a:solidFill>
                  <a:srgbClr val="42769F"/>
                </a:solidFill>
                <a:latin typeface="Aptos"/>
                <a:ea typeface="Aptos"/>
                <a:cs typeface="Aptos"/>
              </a:rPr>
              <a:t>Planned sweep</a:t>
            </a:r>
            <a:endParaRPr sz="2100" b="1">
              <a:solidFill>
                <a:srgbClr val="42769F"/>
              </a:solidFill>
              <a:latin typeface="Aptos"/>
              <a:ea typeface="Aptos"/>
              <a:cs typeface="Aptos"/>
            </a:endParaRPr>
          </a:p>
        </p:txBody>
      </p:sp>
      <p:sp>
        <p:nvSpPr>
          <p:cNvPr id="21" name="v6_text_19"/>
          <p:cNvSpPr>
            <a:spLocks noGrp="1"/>
          </p:cNvSpPr>
          <p:nvPr/>
        </p:nvSpPr>
        <p:spPr>
          <a:xfrm>
            <a:off x="8001000" y="3467100"/>
            <a:ext cx="3657600" cy="647700"/>
          </a:xfrm>
          <a:prstGeom prst="rect">
            <a:avLst/>
          </a:prstGeom>
          <a:noFill/>
          <a:ln w="0">
            <a:noFill/>
          </a:ln>
        </p:spPr>
        <p:txBody>
          <a:bodyPr wrap="square" lIns="0" tIns="0" rIns="0" bIns="0" anchor="t">
            <a:noAutofit/>
          </a:bodyPr>
          <a:lstStyle/>
          <a:p>
            <a:pPr algn="l">
              <a:defRPr sz="1800" b="0">
                <a:solidFill>
                  <a:srgbClr val="16344B"/>
                </a:solidFill>
                <a:latin typeface="Aptos"/>
                <a:ea typeface="Aptos"/>
                <a:cs typeface="Aptos"/>
              </a:defRPr>
            </a:pPr>
            <a:r>
              <a:rPr sz="1800" b="0">
                <a:solidFill>
                  <a:srgbClr val="16344B"/>
                </a:solidFill>
                <a:latin typeface="Aptos"/>
                <a:ea typeface="Aptos"/>
                <a:cs typeface="Aptos"/>
              </a:rPr>
              <a:t>X and Z: 200 to 1500 mm</a:t>
            </a:r>
            <a:endParaRPr sz="1800" b="0">
              <a:solidFill>
                <a:srgbClr val="16344B"/>
              </a:solidFill>
              <a:latin typeface="Aptos"/>
              <a:ea typeface="Aptos"/>
              <a:cs typeface="Aptos"/>
            </a:endParaRPr>
          </a:p>
          <a:p>
            <a:pPr algn="l">
              <a:defRPr sz="1800" b="0">
                <a:solidFill>
                  <a:srgbClr val="16344B"/>
                </a:solidFill>
                <a:latin typeface="Aptos"/>
                <a:ea typeface="Aptos"/>
                <a:cs typeface="Aptos"/>
              </a:defRPr>
            </a:pPr>
            <a:r>
              <a:rPr sz="1800" b="0">
                <a:solidFill>
                  <a:srgbClr val="16344B"/>
                </a:solidFill>
                <a:latin typeface="Aptos"/>
                <a:ea typeface="Aptos"/>
                <a:cs typeface="Aptos"/>
              </a:rPr>
              <a:t>Each rotor: 0 to 10,000 rpm</a:t>
            </a:r>
            <a:endParaRPr sz="1800" b="0">
              <a:solidFill>
                <a:srgbClr val="16344B"/>
              </a:solidFill>
              <a:latin typeface="Aptos"/>
              <a:ea typeface="Aptos"/>
              <a:cs typeface="Aptos"/>
            </a:endParaRPr>
          </a:p>
        </p:txBody>
      </p:sp>
      <p:sp>
        <p:nvSpPr>
          <p:cNvPr id="22" name="v6_text_20"/>
          <p:cNvSpPr>
            <a:spLocks noGrp="1"/>
          </p:cNvSpPr>
          <p:nvPr/>
        </p:nvSpPr>
        <p:spPr>
          <a:xfrm>
            <a:off x="8001000" y="4333875"/>
            <a:ext cx="3657600" cy="352425"/>
          </a:xfrm>
          <a:prstGeom prst="rect">
            <a:avLst/>
          </a:prstGeom>
          <a:noFill/>
          <a:ln w="0">
            <a:noFill/>
          </a:ln>
        </p:spPr>
        <p:txBody>
          <a:bodyPr wrap="square" lIns="0" tIns="0" rIns="0" bIns="0" anchor="t">
            <a:noAutofit/>
          </a:bodyPr>
          <a:lstStyle/>
          <a:p>
            <a:pPr algn="l">
              <a:defRPr sz="2100" b="1">
                <a:solidFill>
                  <a:srgbClr val="42769F"/>
                </a:solidFill>
                <a:latin typeface="Aptos"/>
                <a:ea typeface="Aptos"/>
                <a:cs typeface="Aptos"/>
              </a:defRPr>
            </a:pPr>
            <a:r>
              <a:rPr sz="2100" b="1">
                <a:solidFill>
                  <a:srgbClr val="42769F"/>
                </a:solidFill>
                <a:latin typeface="Aptos"/>
                <a:ea typeface="Aptos"/>
                <a:cs typeface="Aptos"/>
              </a:rPr>
              <a:t>Microphone array</a:t>
            </a:r>
            <a:endParaRPr sz="2100" b="1">
              <a:solidFill>
                <a:srgbClr val="42769F"/>
              </a:solidFill>
              <a:latin typeface="Aptos"/>
              <a:ea typeface="Aptos"/>
              <a:cs typeface="Aptos"/>
            </a:endParaRPr>
          </a:p>
        </p:txBody>
      </p:sp>
      <p:sp>
        <p:nvSpPr>
          <p:cNvPr id="23" name="v6_text_21"/>
          <p:cNvSpPr>
            <a:spLocks noGrp="1"/>
          </p:cNvSpPr>
          <p:nvPr/>
        </p:nvSpPr>
        <p:spPr>
          <a:xfrm>
            <a:off x="8001000" y="4762500"/>
            <a:ext cx="3657600" cy="666750"/>
          </a:xfrm>
          <a:prstGeom prst="rect">
            <a:avLst/>
          </a:prstGeom>
          <a:noFill/>
          <a:ln w="0">
            <a:noFill/>
          </a:ln>
        </p:spPr>
        <p:txBody>
          <a:bodyPr wrap="square" lIns="0" tIns="0" rIns="0" bIns="0" anchor="t">
            <a:noAutofit/>
          </a:bodyPr>
          <a:lstStyle/>
          <a:p>
            <a:pPr algn="l">
              <a:defRPr sz="1875" b="0">
                <a:solidFill>
                  <a:srgbClr val="16344B"/>
                </a:solidFill>
                <a:latin typeface="Aptos"/>
                <a:ea typeface="Aptos"/>
                <a:cs typeface="Aptos"/>
              </a:defRPr>
            </a:pPr>
            <a:r>
              <a:rPr sz="1875" b="0">
                <a:solidFill>
                  <a:srgbClr val="16344B"/>
                </a:solidFill>
                <a:latin typeface="Aptos"/>
                <a:ea typeface="Aptos"/>
                <a:cs typeface="Aptos"/>
              </a:rPr>
              <a:t>Record A weighted</a:t>
            </a:r>
            <a:endParaRPr sz="1875" b="0">
              <a:solidFill>
                <a:srgbClr val="16344B"/>
              </a:solidFill>
              <a:latin typeface="Aptos"/>
              <a:ea typeface="Aptos"/>
              <a:cs typeface="Aptos"/>
            </a:endParaRPr>
          </a:p>
          <a:p>
            <a:pPr algn="l">
              <a:defRPr sz="1875" b="0">
                <a:solidFill>
                  <a:srgbClr val="16344B"/>
                </a:solidFill>
                <a:latin typeface="Aptos"/>
                <a:ea typeface="Aptos"/>
                <a:cs typeface="Aptos"/>
              </a:defRPr>
            </a:pPr>
            <a:r>
              <a:rPr sz="1875" b="0">
                <a:solidFill>
                  <a:srgbClr val="16344B"/>
                </a:solidFill>
                <a:latin typeface="Aptos"/>
                <a:ea typeface="Aptos"/>
                <a:cs typeface="Aptos"/>
              </a:rPr>
              <a:t>sound pressure levels</a:t>
            </a:r>
            <a:endParaRPr sz="1875" b="0">
              <a:solidFill>
                <a:srgbClr val="16344B"/>
              </a:solidFill>
              <a:latin typeface="Aptos"/>
              <a:ea typeface="Aptos"/>
              <a:cs typeface="Aptos"/>
            </a:endParaRPr>
          </a:p>
        </p:txBody>
      </p:sp>
      <p:sp>
        <p:nvSpPr>
          <p:cNvPr id="24" name="v6_text_22"/>
          <p:cNvSpPr>
            <a:spLocks noGrp="1"/>
          </p:cNvSpPr>
          <p:nvPr/>
        </p:nvSpPr>
        <p:spPr>
          <a:xfrm>
            <a:off x="638175" y="5848350"/>
            <a:ext cx="7115175" cy="266700"/>
          </a:xfrm>
          <a:prstGeom prst="rect">
            <a:avLst/>
          </a:prstGeom>
          <a:noFill/>
          <a:ln w="0">
            <a:noFill/>
          </a:ln>
        </p:spPr>
        <p:txBody>
          <a:bodyPr wrap="square" lIns="0" tIns="0" rIns="0" bIns="0" anchor="t">
            <a:noAutofit/>
          </a:bodyPr>
          <a:lstStyle/>
          <a:p>
            <a:pPr algn="l">
              <a:defRPr sz="1500" b="0">
                <a:solidFill>
                  <a:srgbClr val="536C7C"/>
                </a:solidFill>
                <a:latin typeface="Aptos"/>
                <a:ea typeface="Aptos"/>
                <a:cs typeface="Aptos"/>
              </a:defRPr>
            </a:pPr>
            <a:r>
              <a:rPr sz="1500" b="0">
                <a:solidFill>
                  <a:srgbClr val="536C7C"/>
                </a:solidFill>
                <a:latin typeface="Aptos"/>
                <a:ea typeface="Aptos"/>
                <a:cs typeface="Aptos"/>
              </a:rPr>
              <a:t>Nine microphones sample different directions around the rotor pair.</a:t>
            </a:r>
            <a:endParaRPr sz="1500" b="0">
              <a:solidFill>
                <a:srgbClr val="536C7C"/>
              </a:solidFill>
              <a:latin typeface="Aptos"/>
              <a:ea typeface="Aptos"/>
              <a:cs typeface="Aptos"/>
            </a:endParaRPr>
          </a:p>
        </p:txBody>
      </p:sp>
      <p:sp>
        <p:nvSpPr>
          <p:cNvPr id="25" name="v6_text_23"/>
          <p:cNvSpPr>
            <a:spLocks noGrp="1"/>
          </p:cNvSpPr>
          <p:nvPr/>
        </p:nvSpPr>
        <p:spPr>
          <a:xfrm>
            <a:off x="542925" y="6143625"/>
            <a:ext cx="11125200" cy="266700"/>
          </a:xfrm>
          <a:prstGeom prst="rect">
            <a:avLst/>
          </a:prstGeom>
          <a:noFill/>
          <a:ln w="0">
            <a:noFill/>
          </a:ln>
        </p:spPr>
        <p:txBody>
          <a:bodyPr wrap="square" lIns="0" tIns="0" rIns="0" bIns="0" anchor="t">
            <a:noAutofit/>
          </a:bodyPr>
          <a:lstStyle/>
          <a:p>
            <a:pPr algn="l">
              <a:defRPr sz="1650" b="0">
                <a:solidFill>
                  <a:srgbClr val="16344B"/>
                </a:solidFill>
                <a:latin typeface="Aptos"/>
                <a:ea typeface="Aptos"/>
                <a:cs typeface="Aptos"/>
              </a:defRPr>
            </a:pPr>
            <a:r>
              <a:rPr sz="1650" b="0">
                <a:solidFill>
                  <a:srgbClr val="16344B"/>
                </a:solidFill>
                <a:latin typeface="Aptos"/>
                <a:ea typeface="Aptos"/>
                <a:cs typeface="Aptos"/>
              </a:rPr>
              <a:t>Collect noise measurements across positions, operating conditions and propeller diameters.</a:t>
            </a:r>
            <a:endParaRPr sz="1650" b="0">
              <a:solidFill>
                <a:srgbClr val="16344B"/>
              </a:solidFill>
              <a:latin typeface="Aptos"/>
              <a:ea typeface="Aptos"/>
              <a:cs typeface="Aptos"/>
            </a:endParaRPr>
          </a:p>
        </p:txBody>
      </p:sp>
    </p:spTree>
  </p:cSld>
  <p:clrMapOvr>
    <a:masterClrMapping/>
  </p:clrMapOvr>
  <mc:AlternateContent xmlns:mc="http://schemas.openxmlformats.org/markup-compatibility/2006">
    <mc:Choice xmlns:p14="http://schemas.microsoft.com/office/powerpoint/2010/main" Requires="p14">
      <p:transition p14:dur="350">
        <p:fade thruBlk="1"/>
      </p:transition>
    </mc:Choice>
    <mc:Fallback>
      <p:transition>
        <p:fade thruBlk="1"/>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 name="v3_shape_84"/>
          <p:cNvSpPr>
            <a:spLocks noGrp="1"/>
          </p:cNvSpPr>
          <p:nvPr/>
        </p:nvSpPr>
        <p:spPr>
          <a:xfrm>
            <a:off x="0" y="0"/>
            <a:ext cx="12192000" cy="85725"/>
          </a:xfrm>
          <a:prstGeom prst="rect">
            <a:avLst/>
          </a:prstGeom>
          <a:solidFill>
            <a:srgbClr val="42769F"/>
          </a:solidFill>
          <a:ln w="0">
            <a:noFill/>
          </a:ln>
        </p:spPr>
      </p:sp>
      <p:sp>
        <p:nvSpPr>
          <p:cNvPr id="2" name="v3_text_85"/>
          <p:cNvSpPr>
            <a:spLocks noGrp="1"/>
          </p:cNvSpPr>
          <p:nvPr/>
        </p:nvSpPr>
        <p:spPr>
          <a:xfrm>
            <a:off x="533400" y="381000"/>
            <a:ext cx="11125200" cy="638175"/>
          </a:xfrm>
          <a:prstGeom prst="rect">
            <a:avLst/>
          </a:prstGeom>
          <a:noFill/>
          <a:ln w="0">
            <a:noFill/>
          </a:ln>
        </p:spPr>
        <p:txBody>
          <a:bodyPr wrap="square" lIns="0" tIns="0" rIns="0" bIns="0" anchor="t">
            <a:noAutofit/>
          </a:bodyPr>
          <a:lstStyle/>
          <a:p>
            <a:pPr algn="l">
              <a:defRPr sz="3225" b="1">
                <a:solidFill>
                  <a:srgbClr val="16344B"/>
                </a:solidFill>
                <a:latin typeface="Aptos"/>
                <a:ea typeface="Aptos"/>
                <a:cs typeface="Aptos"/>
              </a:defRPr>
            </a:pPr>
            <a:r>
              <a:rPr lang="en-US" sz="3225" b="1">
                <a:solidFill>
                  <a:srgbClr val="16344B"/>
                </a:solidFill>
                <a:latin typeface="Aptos"/>
                <a:ea typeface="Aptos"/>
                <a:cs typeface="Aptos"/>
              </a:rPr>
              <a:t>Experiment Test Stand Hardware</a:t>
            </a:r>
            <a:endParaRPr lang="en-US" sz="3225" b="1">
              <a:solidFill>
                <a:srgbClr val="16344B"/>
              </a:solidFill>
              <a:latin typeface="Aptos"/>
              <a:ea typeface="Aptos"/>
              <a:cs typeface="Aptos"/>
            </a:endParaRPr>
          </a:p>
        </p:txBody>
      </p:sp>
      <p:sp>
        <p:nvSpPr>
          <p:cNvPr id="3" name="v3_shape_86"/>
          <p:cNvSpPr>
            <a:spLocks noGrp="1"/>
          </p:cNvSpPr>
          <p:nvPr/>
        </p:nvSpPr>
        <p:spPr>
          <a:xfrm>
            <a:off x="533400" y="6419850"/>
            <a:ext cx="11125200" cy="9525"/>
          </a:xfrm>
          <a:prstGeom prst="rect">
            <a:avLst/>
          </a:prstGeom>
          <a:solidFill>
            <a:srgbClr val="CCDAE4"/>
          </a:solidFill>
          <a:ln w="0">
            <a:noFill/>
          </a:ln>
        </p:spPr>
      </p:sp>
      <p:sp>
        <p:nvSpPr>
          <p:cNvPr id="4" name="v3_text_87"/>
          <p:cNvSpPr>
            <a:spLocks noGrp="1"/>
          </p:cNvSpPr>
          <p:nvPr/>
        </p:nvSpPr>
        <p:spPr>
          <a:xfrm>
            <a:off x="533400" y="6515100"/>
            <a:ext cx="10477500" cy="219075"/>
          </a:xfrm>
          <a:prstGeom prst="rect">
            <a:avLst/>
          </a:prstGeom>
          <a:noFill/>
          <a:ln w="0">
            <a:noFill/>
          </a:ln>
        </p:spPr>
        <p:txBody>
          <a:bodyPr wrap="square" lIns="0" tIns="0" rIns="0" bIns="0" anchor="t">
            <a:noAutofit/>
          </a:bodyPr>
          <a:lstStyle/>
          <a:p>
            <a:pPr algn="l">
              <a:defRPr sz="900" b="0">
                <a:solidFill>
                  <a:srgbClr val="536C7C"/>
                </a:solidFill>
                <a:latin typeface="Aptos"/>
                <a:ea typeface="Aptos"/>
                <a:cs typeface="Aptos"/>
              </a:defRPr>
            </a:pPr>
            <a:r>
              <a:rPr lang="en-US" sz="900" b="0">
                <a:solidFill>
                  <a:srgbClr val="536C7C"/>
                </a:solidFill>
                <a:latin typeface="Aptos"/>
                <a:ea typeface="Aptos"/>
                <a:cs typeface="Aptos"/>
              </a:rPr>
              <a:t>Component views from project CAD and PCB designs. Arduino photo: Arduino, UNO Rev3 representative controller.</a:t>
            </a:r>
            <a:endParaRPr lang="en-US" sz="900" b="0">
              <a:solidFill>
                <a:srgbClr val="536C7C"/>
              </a:solidFill>
              <a:latin typeface="Aptos"/>
              <a:ea typeface="Aptos"/>
              <a:cs typeface="Aptos"/>
            </a:endParaRPr>
          </a:p>
        </p:txBody>
      </p:sp>
      <p:sp>
        <p:nvSpPr>
          <p:cNvPr id="5" name="v3_text_88"/>
          <p:cNvSpPr>
            <a:spLocks noGrp="1"/>
          </p:cNvSpPr>
          <p:nvPr/>
        </p:nvSpPr>
        <p:spPr>
          <a:xfrm>
            <a:off x="11239500" y="6496050"/>
            <a:ext cx="419100" cy="238125"/>
          </a:xfrm>
          <a:prstGeom prst="rect">
            <a:avLst/>
          </a:prstGeom>
          <a:noFill/>
          <a:ln w="0">
            <a:noFill/>
          </a:ln>
        </p:spPr>
        <p:txBody>
          <a:bodyPr wrap="square" lIns="0" tIns="0" rIns="0" bIns="0" anchor="t">
            <a:noAutofit/>
          </a:bodyPr>
          <a:lstStyle/>
          <a:p>
            <a:pPr algn="r">
              <a:defRPr sz="1125" b="0">
                <a:solidFill>
                  <a:srgbClr val="42769F"/>
                </a:solidFill>
                <a:latin typeface="Aptos"/>
                <a:ea typeface="Aptos"/>
                <a:cs typeface="Aptos"/>
              </a:defRPr>
            </a:pPr>
            <a:r>
              <a:rPr sz="1125" b="0">
                <a:solidFill>
                  <a:srgbClr val="42769F"/>
                </a:solidFill>
                <a:latin typeface="Aptos"/>
                <a:ea typeface="Aptos"/>
                <a:cs typeface="Aptos"/>
              </a:rPr>
              <a:t>08</a:t>
            </a:r>
            <a:endParaRPr sz="1125" b="0">
              <a:solidFill>
                <a:srgbClr val="42769F"/>
              </a:solidFill>
              <a:latin typeface="Aptos"/>
              <a:ea typeface="Aptos"/>
              <a:cs typeface="Aptos"/>
            </a:endParaRPr>
          </a:p>
        </p:txBody>
      </p:sp>
      <p:sp>
        <p:nvSpPr>
          <p:cNvPr id="19" name="v3_shape_96"/>
          <p:cNvSpPr>
            <a:spLocks noGrp="1"/>
          </p:cNvSpPr>
          <p:nvPr/>
        </p:nvSpPr>
        <p:spPr>
          <a:xfrm>
            <a:off x="504825" y="5210175"/>
            <a:ext cx="1581150" cy="571500"/>
          </a:xfrm>
          <a:prstGeom prst="rect">
            <a:avLst/>
          </a:prstGeom>
          <a:solidFill>
            <a:srgbClr val="EDF5FB"/>
          </a:solidFill>
          <a:ln w="14288">
            <a:solidFill>
              <a:srgbClr val="42769F"/>
            </a:solidFill>
          </a:ln>
        </p:spPr>
        <p:txBody>
          <a:bodyPr lIns="57150" tIns="38100" rIns="57150" bIns="38100" anchor="ctr">
            <a:noAutofit/>
          </a:bodyPr>
          <a:lstStyle/>
          <a:p>
            <a:pPr algn="ctr">
              <a:defRPr sz="1575">
                <a:solidFill>
                  <a:srgbClr val="16344B"/>
                </a:solidFill>
                <a:latin typeface="Aptos"/>
                <a:ea typeface="Aptos"/>
                <a:cs typeface="Aptos"/>
              </a:defRPr>
            </a:pPr>
            <a:r>
              <a:rPr sz="1575">
                <a:solidFill>
                  <a:srgbClr val="16344B"/>
                </a:solidFill>
                <a:latin typeface="Aptos"/>
                <a:ea typeface="Aptos"/>
                <a:cs typeface="Aptos"/>
              </a:rPr>
              <a:t>PC targets</a:t>
            </a:r>
            <a:endParaRPr sz="1575">
              <a:solidFill>
                <a:srgbClr val="16344B"/>
              </a:solidFill>
              <a:latin typeface="Aptos"/>
              <a:ea typeface="Aptos"/>
              <a:cs typeface="Aptos"/>
            </a:endParaRPr>
          </a:p>
          <a:p>
            <a:pPr algn="ctr">
              <a:defRPr sz="1575">
                <a:solidFill>
                  <a:srgbClr val="16344B"/>
                </a:solidFill>
                <a:latin typeface="Aptos"/>
                <a:ea typeface="Aptos"/>
                <a:cs typeface="Aptos"/>
              </a:defRPr>
            </a:pPr>
            <a:r>
              <a:rPr sz="1575">
                <a:solidFill>
                  <a:srgbClr val="16344B"/>
                </a:solidFill>
                <a:latin typeface="Aptos"/>
                <a:ea typeface="Aptos"/>
                <a:cs typeface="Aptos"/>
              </a:rPr>
              <a:t>rₖ</a:t>
            </a:r>
            <a:endParaRPr sz="1575">
              <a:solidFill>
                <a:srgbClr val="16344B"/>
              </a:solidFill>
              <a:latin typeface="Aptos"/>
              <a:ea typeface="Aptos"/>
              <a:cs typeface="Aptos"/>
            </a:endParaRPr>
          </a:p>
        </p:txBody>
      </p:sp>
      <p:sp>
        <p:nvSpPr>
          <p:cNvPr id="20" name="v3_shape_97"/>
          <p:cNvSpPr>
            <a:spLocks noGrp="1"/>
          </p:cNvSpPr>
          <p:nvPr/>
        </p:nvSpPr>
        <p:spPr>
          <a:xfrm>
            <a:off x="2438400" y="5210175"/>
            <a:ext cx="1581150" cy="571500"/>
          </a:xfrm>
          <a:prstGeom prst="rect">
            <a:avLst/>
          </a:prstGeom>
          <a:solidFill>
            <a:srgbClr val="EDF5FB"/>
          </a:solidFill>
          <a:ln w="14288">
            <a:solidFill>
              <a:srgbClr val="42769F"/>
            </a:solidFill>
          </a:ln>
        </p:spPr>
        <p:txBody>
          <a:bodyPr lIns="57150" tIns="38100" rIns="57150" bIns="38100" anchor="ctr">
            <a:noAutofit/>
          </a:bodyPr>
          <a:lstStyle/>
          <a:p>
            <a:pPr algn="ctr">
              <a:defRPr sz="1575">
                <a:solidFill>
                  <a:srgbClr val="16344B"/>
                </a:solidFill>
                <a:latin typeface="Aptos"/>
                <a:ea typeface="Aptos"/>
                <a:cs typeface="Aptos"/>
              </a:defRPr>
            </a:pPr>
            <a:r>
              <a:rPr sz="1575">
                <a:solidFill>
                  <a:srgbClr val="16344B"/>
                </a:solidFill>
                <a:latin typeface="Aptos"/>
                <a:ea typeface="Aptos"/>
                <a:cs typeface="Aptos"/>
              </a:rPr>
              <a:t>Speed error</a:t>
            </a:r>
            <a:endParaRPr sz="1575">
              <a:solidFill>
                <a:srgbClr val="16344B"/>
              </a:solidFill>
              <a:latin typeface="Aptos"/>
              <a:ea typeface="Aptos"/>
              <a:cs typeface="Aptos"/>
            </a:endParaRPr>
          </a:p>
          <a:p>
            <a:pPr algn="ctr">
              <a:defRPr sz="1575">
                <a:solidFill>
                  <a:srgbClr val="16344B"/>
                </a:solidFill>
                <a:latin typeface="Aptos"/>
                <a:ea typeface="Aptos"/>
                <a:cs typeface="Aptos"/>
              </a:defRPr>
            </a:pPr>
            <a:r>
              <a:rPr sz="1575">
                <a:solidFill>
                  <a:srgbClr val="16344B"/>
                </a:solidFill>
                <a:latin typeface="Aptos"/>
                <a:ea typeface="Aptos"/>
                <a:cs typeface="Aptos"/>
              </a:rPr>
              <a:t>eₖ = rₖ − Nₖ</a:t>
            </a:r>
            <a:endParaRPr sz="1575">
              <a:solidFill>
                <a:srgbClr val="16344B"/>
              </a:solidFill>
              <a:latin typeface="Aptos"/>
              <a:ea typeface="Aptos"/>
              <a:cs typeface="Aptos"/>
            </a:endParaRPr>
          </a:p>
        </p:txBody>
      </p:sp>
      <p:sp>
        <p:nvSpPr>
          <p:cNvPr id="21" name="v3_shape_98"/>
          <p:cNvSpPr>
            <a:spLocks noGrp="1"/>
          </p:cNvSpPr>
          <p:nvPr/>
        </p:nvSpPr>
        <p:spPr>
          <a:xfrm>
            <a:off x="4371975" y="5210175"/>
            <a:ext cx="1943100" cy="571500"/>
          </a:xfrm>
          <a:prstGeom prst="rect">
            <a:avLst/>
          </a:prstGeom>
          <a:solidFill>
            <a:srgbClr val="EDF5FB"/>
          </a:solidFill>
          <a:ln w="14288">
            <a:solidFill>
              <a:srgbClr val="42769F"/>
            </a:solidFill>
          </a:ln>
        </p:spPr>
        <p:txBody>
          <a:bodyPr lIns="57150" tIns="38100" rIns="57150" bIns="38100" anchor="ctr">
            <a:noAutofit/>
          </a:bodyPr>
          <a:lstStyle/>
          <a:p>
            <a:pPr algn="ctr">
              <a:defRPr sz="1575">
                <a:solidFill>
                  <a:srgbClr val="16344B"/>
                </a:solidFill>
                <a:latin typeface="Aptos"/>
                <a:ea typeface="Aptos"/>
                <a:cs typeface="Aptos"/>
              </a:defRPr>
            </a:pPr>
            <a:r>
              <a:rPr sz="1575">
                <a:solidFill>
                  <a:srgbClr val="16344B"/>
                </a:solidFill>
                <a:latin typeface="Aptos"/>
                <a:ea typeface="Aptos"/>
                <a:cs typeface="Aptos"/>
              </a:rPr>
              <a:t>Coarse P / fine PI</a:t>
            </a:r>
            <a:endParaRPr sz="1575">
              <a:solidFill>
                <a:srgbClr val="16344B"/>
              </a:solidFill>
              <a:latin typeface="Aptos"/>
              <a:ea typeface="Aptos"/>
              <a:cs typeface="Aptos"/>
            </a:endParaRPr>
          </a:p>
          <a:p>
            <a:pPr algn="ctr">
              <a:defRPr sz="1575">
                <a:solidFill>
                  <a:srgbClr val="16344B"/>
                </a:solidFill>
                <a:latin typeface="Aptos"/>
                <a:ea typeface="Aptos"/>
                <a:cs typeface="Aptos"/>
              </a:defRPr>
            </a:pPr>
            <a:r>
              <a:rPr sz="1575">
                <a:solidFill>
                  <a:srgbClr val="16344B"/>
                </a:solidFill>
                <a:latin typeface="Aptos"/>
                <a:ea typeface="Aptos"/>
                <a:cs typeface="Aptos"/>
              </a:rPr>
              <a:t>Correction Δuₖ</a:t>
            </a:r>
            <a:endParaRPr sz="1575">
              <a:solidFill>
                <a:srgbClr val="16344B"/>
              </a:solidFill>
              <a:latin typeface="Aptos"/>
              <a:ea typeface="Aptos"/>
              <a:cs typeface="Aptos"/>
            </a:endParaRPr>
          </a:p>
        </p:txBody>
      </p:sp>
      <p:sp>
        <p:nvSpPr>
          <p:cNvPr id="22" name="v3_shape_99"/>
          <p:cNvSpPr>
            <a:spLocks noGrp="1"/>
          </p:cNvSpPr>
          <p:nvPr/>
        </p:nvSpPr>
        <p:spPr>
          <a:xfrm>
            <a:off x="6667500" y="5210175"/>
            <a:ext cx="2305050" cy="571500"/>
          </a:xfrm>
          <a:prstGeom prst="rect">
            <a:avLst/>
          </a:prstGeom>
          <a:solidFill>
            <a:srgbClr val="EDF5FB"/>
          </a:solidFill>
          <a:ln w="14288">
            <a:solidFill>
              <a:srgbClr val="42769F"/>
            </a:solidFill>
          </a:ln>
        </p:spPr>
        <p:txBody>
          <a:bodyPr lIns="57150" tIns="38100" rIns="57150" bIns="38100" anchor="ctr">
            <a:noAutofit/>
          </a:bodyPr>
          <a:lstStyle/>
          <a:p>
            <a:pPr algn="ctr">
              <a:defRPr sz="1575">
                <a:solidFill>
                  <a:srgbClr val="16344B"/>
                </a:solidFill>
                <a:latin typeface="Aptos"/>
                <a:ea typeface="Aptos"/>
                <a:cs typeface="Aptos"/>
              </a:defRPr>
            </a:pPr>
            <a:r>
              <a:rPr sz="1575">
                <a:solidFill>
                  <a:srgbClr val="16344B"/>
                </a:solidFill>
                <a:latin typeface="Aptos"/>
                <a:ea typeface="Aptos"/>
                <a:cs typeface="Aptos"/>
              </a:rPr>
              <a:t>Update ESC pulse</a:t>
            </a:r>
            <a:endParaRPr sz="1575">
              <a:solidFill>
                <a:srgbClr val="16344B"/>
              </a:solidFill>
              <a:latin typeface="Aptos"/>
              <a:ea typeface="Aptos"/>
              <a:cs typeface="Aptos"/>
            </a:endParaRPr>
          </a:p>
          <a:p>
            <a:pPr algn="ctr">
              <a:defRPr sz="1575">
                <a:solidFill>
                  <a:srgbClr val="16344B"/>
                </a:solidFill>
                <a:latin typeface="Aptos"/>
                <a:ea typeface="Aptos"/>
                <a:cs typeface="Aptos"/>
              </a:defRPr>
            </a:pPr>
            <a:r>
              <a:rPr sz="1575">
                <a:solidFill>
                  <a:srgbClr val="16344B"/>
                </a:solidFill>
                <a:latin typeface="Aptos"/>
                <a:ea typeface="Aptos"/>
                <a:cs typeface="Aptos"/>
              </a:rPr>
              <a:t>uₖ = uₖ₋₁ + Δuₖ</a:t>
            </a:r>
            <a:endParaRPr sz="1575">
              <a:solidFill>
                <a:srgbClr val="16344B"/>
              </a:solidFill>
              <a:latin typeface="Aptos"/>
              <a:ea typeface="Aptos"/>
              <a:cs typeface="Aptos"/>
            </a:endParaRPr>
          </a:p>
        </p:txBody>
      </p:sp>
      <p:sp>
        <p:nvSpPr>
          <p:cNvPr id="23" name="v3_shape_100"/>
          <p:cNvSpPr>
            <a:spLocks noGrp="1"/>
          </p:cNvSpPr>
          <p:nvPr/>
        </p:nvSpPr>
        <p:spPr>
          <a:xfrm>
            <a:off x="9324975" y="5210175"/>
            <a:ext cx="2343150" cy="571500"/>
          </a:xfrm>
          <a:prstGeom prst="rect">
            <a:avLst/>
          </a:prstGeom>
          <a:solidFill>
            <a:srgbClr val="EDF5FB"/>
          </a:solidFill>
          <a:ln w="14288">
            <a:solidFill>
              <a:srgbClr val="42769F"/>
            </a:solidFill>
          </a:ln>
        </p:spPr>
        <p:txBody>
          <a:bodyPr lIns="57150" tIns="38100" rIns="57150" bIns="38100" anchor="ctr">
            <a:noAutofit/>
          </a:bodyPr>
          <a:lstStyle/>
          <a:p>
            <a:pPr algn="ctr">
              <a:defRPr sz="1575">
                <a:solidFill>
                  <a:srgbClr val="16344B"/>
                </a:solidFill>
                <a:latin typeface="Aptos"/>
                <a:ea typeface="Aptos"/>
                <a:cs typeface="Aptos"/>
              </a:defRPr>
            </a:pPr>
            <a:r>
              <a:rPr sz="1575">
                <a:solidFill>
                  <a:srgbClr val="16344B"/>
                </a:solidFill>
                <a:latin typeface="Aptos"/>
                <a:ea typeface="Aptos"/>
                <a:cs typeface="Aptos"/>
              </a:rPr>
              <a:t>ESC + motor</a:t>
            </a:r>
            <a:endParaRPr sz="1575">
              <a:solidFill>
                <a:srgbClr val="16344B"/>
              </a:solidFill>
              <a:latin typeface="Aptos"/>
              <a:ea typeface="Aptos"/>
              <a:cs typeface="Aptos"/>
            </a:endParaRPr>
          </a:p>
        </p:txBody>
      </p:sp>
      <p:cxnSp>
        <p:nvCxnSpPr>
          <p:cNvPr id="59" name="直接箭头连接符 58"/>
          <p:cNvCxnSpPr>
            <a:stCxn id="19" idx="3"/>
            <a:endCxn id="20" idx="1"/>
          </p:cNvCxnSpPr>
          <p:nvPr/>
        </p:nvCxnSpPr>
        <p:spPr>
          <a:xfrm>
            <a:off x="2085975" y="5495925"/>
            <a:ext cx="352425" cy="0"/>
          </a:xfrm>
          <a:prstGeom prst="straightConnector1">
            <a:avLst/>
          </a:prstGeom>
          <a:ln w="19050">
            <a:solidFill>
              <a:srgbClr val="42769F"/>
            </a:solidFill>
            <a:tailEnd type="triangle" w="sm" len="sm"/>
          </a:ln>
        </p:spPr>
      </p:cxnSp>
      <p:cxnSp>
        <p:nvCxnSpPr>
          <p:cNvPr id="60" name="直接箭头连接符 59"/>
          <p:cNvCxnSpPr>
            <a:stCxn id="20" idx="3"/>
            <a:endCxn id="21" idx="1"/>
          </p:cNvCxnSpPr>
          <p:nvPr/>
        </p:nvCxnSpPr>
        <p:spPr>
          <a:xfrm>
            <a:off x="4019550" y="5495925"/>
            <a:ext cx="352425" cy="0"/>
          </a:xfrm>
          <a:prstGeom prst="straightConnector1">
            <a:avLst/>
          </a:prstGeom>
          <a:ln w="19050">
            <a:solidFill>
              <a:srgbClr val="42769F"/>
            </a:solidFill>
            <a:tailEnd type="triangle" w="sm" len="sm"/>
          </a:ln>
        </p:spPr>
      </p:cxnSp>
      <p:cxnSp>
        <p:nvCxnSpPr>
          <p:cNvPr id="61" name="直接箭头连接符 60"/>
          <p:cNvCxnSpPr>
            <a:stCxn id="21" idx="3"/>
            <a:endCxn id="22" idx="1"/>
          </p:cNvCxnSpPr>
          <p:nvPr/>
        </p:nvCxnSpPr>
        <p:spPr>
          <a:xfrm>
            <a:off x="6315075" y="5495925"/>
            <a:ext cx="352425" cy="0"/>
          </a:xfrm>
          <a:prstGeom prst="straightConnector1">
            <a:avLst/>
          </a:prstGeom>
          <a:ln w="19050">
            <a:solidFill>
              <a:srgbClr val="42769F"/>
            </a:solidFill>
            <a:tailEnd type="triangle" w="sm" len="sm"/>
          </a:ln>
        </p:spPr>
      </p:cxnSp>
      <p:cxnSp>
        <p:nvCxnSpPr>
          <p:cNvPr id="62" name="直接箭头连接符 61"/>
          <p:cNvCxnSpPr>
            <a:stCxn id="22" idx="3"/>
            <a:endCxn id="23" idx="1"/>
          </p:cNvCxnSpPr>
          <p:nvPr/>
        </p:nvCxnSpPr>
        <p:spPr>
          <a:xfrm>
            <a:off x="8972550" y="5495925"/>
            <a:ext cx="352425" cy="0"/>
          </a:xfrm>
          <a:prstGeom prst="straightConnector1">
            <a:avLst/>
          </a:prstGeom>
          <a:ln w="19050">
            <a:solidFill>
              <a:srgbClr val="42769F"/>
            </a:solidFill>
            <a:tailEnd type="triangle" w="sm" len="sm"/>
          </a:ln>
        </p:spPr>
      </p:cxnSp>
      <p:sp>
        <p:nvSpPr>
          <p:cNvPr id="28" name="v3_shape_101"/>
          <p:cNvSpPr>
            <a:spLocks noGrp="1"/>
          </p:cNvSpPr>
          <p:nvPr/>
        </p:nvSpPr>
        <p:spPr>
          <a:xfrm>
            <a:off x="9334500" y="5953125"/>
            <a:ext cx="2333625" cy="342900"/>
          </a:xfrm>
          <a:prstGeom prst="rect">
            <a:avLst/>
          </a:prstGeom>
          <a:solidFill>
            <a:srgbClr val="EDF5FB"/>
          </a:solidFill>
          <a:ln w="14288">
            <a:solidFill>
              <a:srgbClr val="42769F"/>
            </a:solidFill>
          </a:ln>
        </p:spPr>
        <p:txBody>
          <a:bodyPr lIns="57150" tIns="38100" rIns="57150" bIns="38100" anchor="ctr">
            <a:noAutofit/>
          </a:bodyPr>
          <a:lstStyle/>
          <a:p>
            <a:pPr algn="ctr">
              <a:defRPr sz="1500">
                <a:solidFill>
                  <a:srgbClr val="16344B"/>
                </a:solidFill>
                <a:latin typeface="Aptos"/>
                <a:ea typeface="Aptos"/>
                <a:cs typeface="Aptos"/>
              </a:defRPr>
            </a:pPr>
            <a:r>
              <a:rPr sz="1500">
                <a:solidFill>
                  <a:srgbClr val="16344B"/>
                </a:solidFill>
                <a:latin typeface="Aptos"/>
                <a:ea typeface="Aptos"/>
                <a:cs typeface="Aptos"/>
              </a:rPr>
              <a:t>Optical blade detection</a:t>
            </a:r>
            <a:endParaRPr sz="1500">
              <a:solidFill>
                <a:srgbClr val="16344B"/>
              </a:solidFill>
              <a:latin typeface="Aptos"/>
              <a:ea typeface="Aptos"/>
              <a:cs typeface="Aptos"/>
            </a:endParaRPr>
          </a:p>
        </p:txBody>
      </p:sp>
      <p:sp>
        <p:nvSpPr>
          <p:cNvPr id="29" name="v3_shape_102"/>
          <p:cNvSpPr>
            <a:spLocks noGrp="1"/>
          </p:cNvSpPr>
          <p:nvPr/>
        </p:nvSpPr>
        <p:spPr>
          <a:xfrm>
            <a:off x="5800725" y="5953125"/>
            <a:ext cx="2847975" cy="342900"/>
          </a:xfrm>
          <a:prstGeom prst="rect">
            <a:avLst/>
          </a:prstGeom>
          <a:solidFill>
            <a:srgbClr val="EDF5FB"/>
          </a:solidFill>
          <a:ln w="14288">
            <a:solidFill>
              <a:srgbClr val="42769F"/>
            </a:solidFill>
          </a:ln>
        </p:spPr>
        <p:txBody>
          <a:bodyPr lIns="57150" tIns="38100" rIns="57150" bIns="38100" anchor="ctr">
            <a:noAutofit/>
          </a:bodyPr>
          <a:lstStyle/>
          <a:p>
            <a:pPr algn="ctr">
              <a:defRPr sz="1500">
                <a:solidFill>
                  <a:srgbClr val="16344B"/>
                </a:solidFill>
                <a:latin typeface="Aptos"/>
                <a:ea typeface="Aptos"/>
                <a:cs typeface="Aptos"/>
              </a:defRPr>
            </a:pPr>
            <a:r>
              <a:rPr sz="1500">
                <a:solidFill>
                  <a:srgbClr val="16344B"/>
                </a:solidFill>
                <a:latin typeface="Aptos"/>
                <a:ea typeface="Aptos"/>
                <a:cs typeface="Aptos"/>
              </a:rPr>
              <a:t>Count based RPM estimate</a:t>
            </a:r>
            <a:endParaRPr sz="1500">
              <a:solidFill>
                <a:srgbClr val="16344B"/>
              </a:solidFill>
              <a:latin typeface="Aptos"/>
              <a:ea typeface="Aptos"/>
              <a:cs typeface="Aptos"/>
            </a:endParaRPr>
          </a:p>
        </p:txBody>
      </p:sp>
      <p:cxnSp>
        <p:nvCxnSpPr>
          <p:cNvPr id="65" name="直接箭头连接符 64"/>
          <p:cNvCxnSpPr>
            <a:stCxn id="23" idx="2"/>
            <a:endCxn id="28" idx="0"/>
          </p:cNvCxnSpPr>
          <p:nvPr/>
        </p:nvCxnSpPr>
        <p:spPr>
          <a:xfrm>
            <a:off x="10496550" y="5781675"/>
            <a:ext cx="4763" cy="171450"/>
          </a:xfrm>
          <a:prstGeom prst="straightConnector1">
            <a:avLst/>
          </a:prstGeom>
          <a:ln w="19050">
            <a:solidFill>
              <a:srgbClr val="42769F"/>
            </a:solidFill>
            <a:tailEnd type="triangle" w="sm" len="sm"/>
          </a:ln>
        </p:spPr>
      </p:cxnSp>
      <p:cxnSp>
        <p:nvCxnSpPr>
          <p:cNvPr id="66" name="直接箭头连接符 65"/>
          <p:cNvCxnSpPr>
            <a:stCxn id="28" idx="1"/>
            <a:endCxn id="29" idx="3"/>
          </p:cNvCxnSpPr>
          <p:nvPr/>
        </p:nvCxnSpPr>
        <p:spPr>
          <a:xfrm flipH="1">
            <a:off x="8648700" y="6124575"/>
            <a:ext cx="685800" cy="0"/>
          </a:xfrm>
          <a:prstGeom prst="straightConnector1">
            <a:avLst/>
          </a:prstGeom>
          <a:ln w="19050">
            <a:solidFill>
              <a:srgbClr val="42769F"/>
            </a:solidFill>
            <a:tailEnd type="triangle" w="sm" len="sm"/>
          </a:ln>
        </p:spPr>
      </p:cxnSp>
      <p:sp>
        <p:nvSpPr>
          <p:cNvPr id="32" name="v3_shape_103"/>
          <p:cNvSpPr>
            <a:spLocks noGrp="1"/>
          </p:cNvSpPr>
          <p:nvPr/>
        </p:nvSpPr>
        <p:spPr>
          <a:xfrm>
            <a:off x="3224213" y="6124575"/>
            <a:ext cx="4763" cy="4763"/>
          </a:xfrm>
          <a:prstGeom prst="rect">
            <a:avLst/>
          </a:prstGeom>
          <a:noFill/>
          <a:ln w="0">
            <a:noFill/>
          </a:ln>
        </p:spPr>
      </p:sp>
      <p:cxnSp>
        <p:nvCxnSpPr>
          <p:cNvPr id="68" name="直接箭头连接符 67"/>
          <p:cNvCxnSpPr>
            <a:stCxn id="29" idx="1"/>
            <a:endCxn id="32" idx="3"/>
          </p:cNvCxnSpPr>
          <p:nvPr/>
        </p:nvCxnSpPr>
        <p:spPr>
          <a:xfrm flipH="1">
            <a:off x="3228976" y="6124575"/>
            <a:ext cx="2571749" cy="2381"/>
          </a:xfrm>
          <a:prstGeom prst="straightConnector1">
            <a:avLst/>
          </a:prstGeom>
          <a:ln w="19050">
            <a:solidFill>
              <a:srgbClr val="42769F"/>
            </a:solidFill>
          </a:ln>
        </p:spPr>
      </p:cxnSp>
      <p:cxnSp>
        <p:nvCxnSpPr>
          <p:cNvPr id="69" name="直接箭头连接符 68"/>
          <p:cNvCxnSpPr>
            <a:stCxn id="32" idx="0"/>
            <a:endCxn id="20" idx="2"/>
          </p:cNvCxnSpPr>
          <p:nvPr/>
        </p:nvCxnSpPr>
        <p:spPr>
          <a:xfrm flipV="1">
            <a:off x="3226595" y="5781675"/>
            <a:ext cx="2380" cy="342900"/>
          </a:xfrm>
          <a:prstGeom prst="straightConnector1">
            <a:avLst/>
          </a:prstGeom>
          <a:ln w="19050">
            <a:solidFill>
              <a:srgbClr val="42769F"/>
            </a:solidFill>
            <a:tailEnd type="triangle" w="sm" len="sm"/>
          </a:ln>
        </p:spPr>
      </p:cxnSp>
      <p:sp>
        <p:nvSpPr>
          <p:cNvPr id="35" name="v3_text_104"/>
          <p:cNvSpPr>
            <a:spLocks noGrp="1"/>
          </p:cNvSpPr>
          <p:nvPr/>
        </p:nvSpPr>
        <p:spPr>
          <a:xfrm>
            <a:off x="504825" y="6010275"/>
            <a:ext cx="2638425" cy="304800"/>
          </a:xfrm>
          <a:prstGeom prst="rect">
            <a:avLst/>
          </a:prstGeom>
          <a:noFill/>
          <a:ln w="0">
            <a:noFill/>
          </a:ln>
        </p:spPr>
        <p:txBody>
          <a:bodyPr wrap="square" lIns="0" tIns="0" rIns="0" bIns="0" anchor="t">
            <a:noAutofit/>
          </a:bodyPr>
          <a:lstStyle/>
          <a:p>
            <a:pPr algn="l">
              <a:defRPr sz="1425" b="0">
                <a:solidFill>
                  <a:srgbClr val="536C7C"/>
                </a:solidFill>
                <a:latin typeface="Aptos"/>
                <a:ea typeface="Aptos"/>
                <a:cs typeface="Aptos"/>
              </a:defRPr>
            </a:pPr>
            <a:r>
              <a:rPr sz="1425" b="0">
                <a:solidFill>
                  <a:srgbClr val="536C7C"/>
                </a:solidFill>
                <a:latin typeface="Aptos"/>
                <a:ea typeface="Aptos"/>
                <a:cs typeface="Aptos"/>
              </a:rPr>
              <a:t>Independent loop for each rotor</a:t>
            </a:r>
            <a:endParaRPr sz="1425" b="0">
              <a:solidFill>
                <a:srgbClr val="536C7C"/>
              </a:solidFill>
              <a:latin typeface="Aptos"/>
              <a:ea typeface="Aptos"/>
              <a:cs typeface="Aptos"/>
            </a:endParaRPr>
          </a:p>
        </p:txBody>
      </p:sp>
      <p:pic>
        <p:nvPicPr>
          <p:cNvPr id="8" name="图片 7"/>
          <p:cNvPicPr>
            <a:picLocks noChangeAspect="1"/>
          </p:cNvPicPr>
          <p:nvPr/>
        </p:nvPicPr>
        <p:blipFill>
          <a:blip r:embed="rId1"/>
          <a:stretch>
            <a:fillRect/>
          </a:stretch>
        </p:blipFill>
        <p:spPr>
          <a:xfrm>
            <a:off x="1198851" y="1104900"/>
            <a:ext cx="1345623" cy="1057275"/>
          </a:xfrm>
          <a:prstGeom prst="rect">
            <a:avLst/>
          </a:prstGeom>
        </p:spPr>
      </p:pic>
      <p:sp>
        <p:nvSpPr>
          <p:cNvPr id="10" name="v6_text_24"/>
          <p:cNvSpPr>
            <a:spLocks noGrp="1"/>
          </p:cNvSpPr>
          <p:nvPr/>
        </p:nvSpPr>
        <p:spPr>
          <a:xfrm>
            <a:off x="542925" y="2200275"/>
            <a:ext cx="2657475" cy="304800"/>
          </a:xfrm>
          <a:prstGeom prst="rect">
            <a:avLst/>
          </a:prstGeom>
          <a:noFill/>
          <a:ln w="0">
            <a:noFill/>
          </a:ln>
        </p:spPr>
        <p:txBody>
          <a:bodyPr wrap="square" lIns="0" tIns="0" rIns="0" bIns="0" anchor="t">
            <a:noAutofit/>
          </a:bodyPr>
          <a:lstStyle/>
          <a:p>
            <a:pPr algn="ctr">
              <a:defRPr sz="1875" b="1">
                <a:solidFill>
                  <a:srgbClr val="42769F"/>
                </a:solidFill>
                <a:latin typeface="Aptos"/>
                <a:ea typeface="Aptos"/>
                <a:cs typeface="Aptos"/>
              </a:defRPr>
            </a:pPr>
            <a:r>
              <a:rPr sz="1875" b="1">
                <a:solidFill>
                  <a:srgbClr val="42769F"/>
                </a:solidFill>
                <a:latin typeface="Aptos"/>
                <a:ea typeface="Aptos"/>
                <a:cs typeface="Aptos"/>
              </a:rPr>
              <a:t>Stepper motor</a:t>
            </a:r>
            <a:endParaRPr sz="1875" b="1">
              <a:solidFill>
                <a:srgbClr val="42769F"/>
              </a:solidFill>
              <a:latin typeface="Aptos"/>
              <a:ea typeface="Aptos"/>
              <a:cs typeface="Aptos"/>
            </a:endParaRPr>
          </a:p>
        </p:txBody>
      </p:sp>
      <p:sp>
        <p:nvSpPr>
          <p:cNvPr id="12" name="v6_text_25"/>
          <p:cNvSpPr>
            <a:spLocks noGrp="1"/>
          </p:cNvSpPr>
          <p:nvPr/>
        </p:nvSpPr>
        <p:spPr>
          <a:xfrm>
            <a:off x="542925" y="2533650"/>
            <a:ext cx="2657475" cy="466725"/>
          </a:xfrm>
          <a:prstGeom prst="rect">
            <a:avLst/>
          </a:prstGeom>
          <a:noFill/>
          <a:ln w="0">
            <a:noFill/>
          </a:ln>
        </p:spPr>
        <p:txBody>
          <a:bodyPr wrap="square" lIns="0" tIns="0" rIns="0" bIns="0" anchor="t">
            <a:noAutofit/>
          </a:bodyPr>
          <a:lstStyle/>
          <a:p>
            <a:pPr algn="ctr">
              <a:defRPr sz="1500" b="0">
                <a:solidFill>
                  <a:srgbClr val="536C7C"/>
                </a:solidFill>
                <a:latin typeface="Aptos"/>
                <a:ea typeface="Aptos"/>
                <a:cs typeface="Aptos"/>
              </a:defRPr>
            </a:pPr>
            <a:r>
              <a:rPr sz="1500" b="0">
                <a:solidFill>
                  <a:srgbClr val="536C7C"/>
                </a:solidFill>
                <a:latin typeface="Aptos"/>
                <a:ea typeface="Aptos"/>
                <a:cs typeface="Aptos"/>
              </a:rPr>
              <a:t>Precisely controls</a:t>
            </a:r>
            <a:endParaRPr sz="1500" b="0">
              <a:solidFill>
                <a:srgbClr val="536C7C"/>
              </a:solidFill>
              <a:latin typeface="Aptos"/>
              <a:ea typeface="Aptos"/>
              <a:cs typeface="Aptos"/>
            </a:endParaRPr>
          </a:p>
          <a:p>
            <a:pPr algn="ctr">
              <a:defRPr sz="1500" b="0">
                <a:solidFill>
                  <a:srgbClr val="536C7C"/>
                </a:solidFill>
                <a:latin typeface="Aptos"/>
                <a:ea typeface="Aptos"/>
                <a:cs typeface="Aptos"/>
              </a:defRPr>
            </a:pPr>
            <a:r>
              <a:rPr sz="1500" b="0">
                <a:solidFill>
                  <a:srgbClr val="536C7C"/>
                </a:solidFill>
                <a:latin typeface="Aptos"/>
                <a:ea typeface="Aptos"/>
                <a:cs typeface="Aptos"/>
              </a:rPr>
              <a:t>propeller position</a:t>
            </a:r>
            <a:endParaRPr sz="1500" b="0">
              <a:solidFill>
                <a:srgbClr val="536C7C"/>
              </a:solidFill>
              <a:latin typeface="Aptos"/>
              <a:ea typeface="Aptos"/>
              <a:cs typeface="Aptos"/>
            </a:endParaRPr>
          </a:p>
        </p:txBody>
      </p:sp>
      <p:pic>
        <p:nvPicPr>
          <p:cNvPr id="14" name="图片 13"/>
          <p:cNvPicPr>
            <a:picLocks noChangeAspect="1"/>
          </p:cNvPicPr>
          <p:nvPr/>
        </p:nvPicPr>
        <p:blipFill>
          <a:blip r:embed="rId2"/>
          <a:stretch>
            <a:fillRect/>
          </a:stretch>
        </p:blipFill>
        <p:spPr>
          <a:xfrm>
            <a:off x="3951576" y="1104900"/>
            <a:ext cx="1345623" cy="1057275"/>
          </a:xfrm>
          <a:prstGeom prst="rect">
            <a:avLst/>
          </a:prstGeom>
        </p:spPr>
      </p:pic>
      <p:sp>
        <p:nvSpPr>
          <p:cNvPr id="15" name="v6_text_26"/>
          <p:cNvSpPr>
            <a:spLocks noGrp="1"/>
          </p:cNvSpPr>
          <p:nvPr/>
        </p:nvSpPr>
        <p:spPr>
          <a:xfrm>
            <a:off x="3295650" y="2200275"/>
            <a:ext cx="2657475" cy="304800"/>
          </a:xfrm>
          <a:prstGeom prst="rect">
            <a:avLst/>
          </a:prstGeom>
          <a:noFill/>
          <a:ln w="0">
            <a:noFill/>
          </a:ln>
        </p:spPr>
        <p:txBody>
          <a:bodyPr wrap="square" lIns="0" tIns="0" rIns="0" bIns="0" anchor="t">
            <a:noAutofit/>
          </a:bodyPr>
          <a:lstStyle/>
          <a:p>
            <a:pPr algn="ctr">
              <a:defRPr sz="1875" b="1">
                <a:solidFill>
                  <a:srgbClr val="42769F"/>
                </a:solidFill>
                <a:latin typeface="Aptos"/>
                <a:ea typeface="Aptos"/>
                <a:cs typeface="Aptos"/>
              </a:defRPr>
            </a:pPr>
            <a:r>
              <a:rPr sz="1875" b="1">
                <a:solidFill>
                  <a:srgbClr val="42769F"/>
                </a:solidFill>
                <a:latin typeface="Aptos"/>
                <a:ea typeface="Aptos"/>
                <a:cs typeface="Aptos"/>
              </a:rPr>
              <a:t>Load cell</a:t>
            </a:r>
            <a:endParaRPr sz="1875" b="1">
              <a:solidFill>
                <a:srgbClr val="42769F"/>
              </a:solidFill>
              <a:latin typeface="Aptos"/>
              <a:ea typeface="Aptos"/>
              <a:cs typeface="Aptos"/>
            </a:endParaRPr>
          </a:p>
        </p:txBody>
      </p:sp>
      <p:sp>
        <p:nvSpPr>
          <p:cNvPr id="24" name="v6_text_27"/>
          <p:cNvSpPr>
            <a:spLocks noGrp="1"/>
          </p:cNvSpPr>
          <p:nvPr/>
        </p:nvSpPr>
        <p:spPr>
          <a:xfrm>
            <a:off x="3295650" y="2533650"/>
            <a:ext cx="2657475" cy="466725"/>
          </a:xfrm>
          <a:prstGeom prst="rect">
            <a:avLst/>
          </a:prstGeom>
          <a:noFill/>
          <a:ln w="0">
            <a:noFill/>
          </a:ln>
        </p:spPr>
        <p:txBody>
          <a:bodyPr wrap="square" lIns="0" tIns="0" rIns="0" bIns="0" anchor="t">
            <a:noAutofit/>
          </a:bodyPr>
          <a:lstStyle/>
          <a:p>
            <a:pPr algn="ctr">
              <a:defRPr sz="1500" b="0">
                <a:solidFill>
                  <a:srgbClr val="536C7C"/>
                </a:solidFill>
                <a:latin typeface="Aptos"/>
                <a:ea typeface="Aptos"/>
                <a:cs typeface="Aptos"/>
              </a:defRPr>
            </a:pPr>
            <a:r>
              <a:rPr sz="1500" b="0">
                <a:solidFill>
                  <a:srgbClr val="536C7C"/>
                </a:solidFill>
                <a:latin typeface="Aptos"/>
                <a:ea typeface="Aptos"/>
                <a:cs typeface="Aptos"/>
              </a:rPr>
              <a:t>Measures propeller thrust</a:t>
            </a:r>
            <a:endParaRPr sz="1500" b="0">
              <a:solidFill>
                <a:srgbClr val="536C7C"/>
              </a:solidFill>
              <a:latin typeface="Aptos"/>
              <a:ea typeface="Aptos"/>
              <a:cs typeface="Aptos"/>
            </a:endParaRPr>
          </a:p>
        </p:txBody>
      </p:sp>
      <p:pic>
        <p:nvPicPr>
          <p:cNvPr id="26" name="图片 25"/>
          <p:cNvPicPr>
            <a:picLocks noChangeAspect="1"/>
          </p:cNvPicPr>
          <p:nvPr/>
        </p:nvPicPr>
        <p:blipFill>
          <a:blip r:embed="rId3"/>
          <a:stretch>
            <a:fillRect/>
          </a:stretch>
        </p:blipFill>
        <p:spPr>
          <a:xfrm>
            <a:off x="1198851" y="3076575"/>
            <a:ext cx="1345623" cy="1057275"/>
          </a:xfrm>
          <a:prstGeom prst="rect">
            <a:avLst/>
          </a:prstGeom>
        </p:spPr>
      </p:pic>
      <p:sp>
        <p:nvSpPr>
          <p:cNvPr id="25" name="v6_text_28"/>
          <p:cNvSpPr>
            <a:spLocks noGrp="1"/>
          </p:cNvSpPr>
          <p:nvPr/>
        </p:nvSpPr>
        <p:spPr>
          <a:xfrm>
            <a:off x="542925" y="4171950"/>
            <a:ext cx="2657475" cy="304800"/>
          </a:xfrm>
          <a:prstGeom prst="rect">
            <a:avLst/>
          </a:prstGeom>
          <a:noFill/>
          <a:ln w="0">
            <a:noFill/>
          </a:ln>
        </p:spPr>
        <p:txBody>
          <a:bodyPr wrap="square" lIns="0" tIns="0" rIns="0" bIns="0" anchor="t">
            <a:noAutofit/>
          </a:bodyPr>
          <a:lstStyle/>
          <a:p>
            <a:pPr algn="ctr">
              <a:defRPr sz="1875" b="1">
                <a:solidFill>
                  <a:srgbClr val="42769F"/>
                </a:solidFill>
                <a:latin typeface="Aptos"/>
                <a:ea typeface="Aptos"/>
                <a:cs typeface="Aptos"/>
              </a:defRPr>
            </a:pPr>
            <a:r>
              <a:rPr sz="1875" b="1">
                <a:solidFill>
                  <a:srgbClr val="42769F"/>
                </a:solidFill>
                <a:latin typeface="Aptos"/>
                <a:ea typeface="Aptos"/>
                <a:cs typeface="Aptos"/>
              </a:rPr>
              <a:t>IR sensor</a:t>
            </a:r>
            <a:endParaRPr sz="1875" b="1">
              <a:solidFill>
                <a:srgbClr val="42769F"/>
              </a:solidFill>
              <a:latin typeface="Aptos"/>
              <a:ea typeface="Aptos"/>
              <a:cs typeface="Aptos"/>
            </a:endParaRPr>
          </a:p>
        </p:txBody>
      </p:sp>
      <p:sp>
        <p:nvSpPr>
          <p:cNvPr id="27" name="v6_text_29"/>
          <p:cNvSpPr>
            <a:spLocks noGrp="1"/>
          </p:cNvSpPr>
          <p:nvPr/>
        </p:nvSpPr>
        <p:spPr>
          <a:xfrm>
            <a:off x="542925" y="4505325"/>
            <a:ext cx="2657475" cy="466725"/>
          </a:xfrm>
          <a:prstGeom prst="rect">
            <a:avLst/>
          </a:prstGeom>
          <a:noFill/>
          <a:ln w="0">
            <a:noFill/>
          </a:ln>
        </p:spPr>
        <p:txBody>
          <a:bodyPr wrap="square" lIns="0" tIns="0" rIns="0" bIns="0" anchor="t">
            <a:noAutofit/>
          </a:bodyPr>
          <a:lstStyle/>
          <a:p>
            <a:pPr algn="ctr">
              <a:defRPr sz="1500" b="0">
                <a:solidFill>
                  <a:srgbClr val="536C7C"/>
                </a:solidFill>
                <a:latin typeface="Aptos"/>
                <a:ea typeface="Aptos"/>
                <a:cs typeface="Aptos"/>
              </a:defRPr>
            </a:pPr>
            <a:r>
              <a:rPr sz="1500" b="0">
                <a:solidFill>
                  <a:srgbClr val="536C7C"/>
                </a:solidFill>
                <a:latin typeface="Aptos"/>
                <a:ea typeface="Aptos"/>
                <a:cs typeface="Aptos"/>
              </a:rPr>
              <a:t>Measures rotor speed</a:t>
            </a:r>
            <a:endParaRPr sz="1500" b="0">
              <a:solidFill>
                <a:srgbClr val="536C7C"/>
              </a:solidFill>
              <a:latin typeface="Aptos"/>
              <a:ea typeface="Aptos"/>
              <a:cs typeface="Aptos"/>
            </a:endParaRPr>
          </a:p>
          <a:p>
            <a:pPr algn="ctr">
              <a:defRPr sz="1500" b="0">
                <a:solidFill>
                  <a:srgbClr val="536C7C"/>
                </a:solidFill>
                <a:latin typeface="Aptos"/>
                <a:ea typeface="Aptos"/>
                <a:cs typeface="Aptos"/>
              </a:defRPr>
            </a:pPr>
            <a:r>
              <a:rPr sz="1500" b="0">
                <a:solidFill>
                  <a:srgbClr val="536C7C"/>
                </a:solidFill>
                <a:latin typeface="Aptos"/>
                <a:ea typeface="Aptos"/>
                <a:cs typeface="Aptos"/>
              </a:rPr>
              <a:t>for feedback control</a:t>
            </a:r>
            <a:endParaRPr sz="1500" b="0">
              <a:solidFill>
                <a:srgbClr val="536C7C"/>
              </a:solidFill>
              <a:latin typeface="Aptos"/>
              <a:ea typeface="Aptos"/>
              <a:cs typeface="Aptos"/>
            </a:endParaRPr>
          </a:p>
        </p:txBody>
      </p:sp>
      <p:pic>
        <p:nvPicPr>
          <p:cNvPr id="30" name="图片 29"/>
          <p:cNvPicPr>
            <a:picLocks noChangeAspect="1"/>
          </p:cNvPicPr>
          <p:nvPr/>
        </p:nvPicPr>
        <p:blipFill>
          <a:blip r:embed="rId4"/>
          <a:stretch>
            <a:fillRect/>
          </a:stretch>
        </p:blipFill>
        <p:spPr>
          <a:xfrm>
            <a:off x="3919302" y="3076575"/>
            <a:ext cx="1410171" cy="1057275"/>
          </a:xfrm>
          <a:prstGeom prst="rect">
            <a:avLst/>
          </a:prstGeom>
        </p:spPr>
      </p:pic>
      <p:sp>
        <p:nvSpPr>
          <p:cNvPr id="31" name="v6_text_30"/>
          <p:cNvSpPr>
            <a:spLocks noGrp="1"/>
          </p:cNvSpPr>
          <p:nvPr/>
        </p:nvSpPr>
        <p:spPr>
          <a:xfrm>
            <a:off x="3295650" y="4171950"/>
            <a:ext cx="2657475" cy="304800"/>
          </a:xfrm>
          <a:prstGeom prst="rect">
            <a:avLst/>
          </a:prstGeom>
          <a:noFill/>
          <a:ln w="0">
            <a:noFill/>
          </a:ln>
        </p:spPr>
        <p:txBody>
          <a:bodyPr wrap="square" lIns="0" tIns="0" rIns="0" bIns="0" anchor="t">
            <a:noAutofit/>
          </a:bodyPr>
          <a:lstStyle/>
          <a:p>
            <a:pPr algn="ctr">
              <a:defRPr sz="1875" b="1">
                <a:solidFill>
                  <a:srgbClr val="42769F"/>
                </a:solidFill>
                <a:latin typeface="Aptos"/>
                <a:ea typeface="Aptos"/>
                <a:cs typeface="Aptos"/>
              </a:defRPr>
            </a:pPr>
            <a:r>
              <a:rPr sz="1875" b="1">
                <a:solidFill>
                  <a:srgbClr val="42769F"/>
                </a:solidFill>
                <a:latin typeface="Aptos"/>
                <a:ea typeface="Aptos"/>
                <a:cs typeface="Aptos"/>
              </a:rPr>
              <a:t>Arduino controller</a:t>
            </a:r>
            <a:endParaRPr sz="1875" b="1">
              <a:solidFill>
                <a:srgbClr val="42769F"/>
              </a:solidFill>
              <a:latin typeface="Aptos"/>
              <a:ea typeface="Aptos"/>
              <a:cs typeface="Aptos"/>
            </a:endParaRPr>
          </a:p>
        </p:txBody>
      </p:sp>
      <p:sp>
        <p:nvSpPr>
          <p:cNvPr id="33" name="v6_text_31"/>
          <p:cNvSpPr>
            <a:spLocks noGrp="1"/>
          </p:cNvSpPr>
          <p:nvPr/>
        </p:nvSpPr>
        <p:spPr>
          <a:xfrm>
            <a:off x="3295650" y="4505325"/>
            <a:ext cx="2657475" cy="466725"/>
          </a:xfrm>
          <a:prstGeom prst="rect">
            <a:avLst/>
          </a:prstGeom>
          <a:noFill/>
          <a:ln w="0">
            <a:noFill/>
          </a:ln>
        </p:spPr>
        <p:txBody>
          <a:bodyPr wrap="square" lIns="0" tIns="0" rIns="0" bIns="0" anchor="t">
            <a:noAutofit/>
          </a:bodyPr>
          <a:lstStyle/>
          <a:p>
            <a:pPr algn="ctr">
              <a:defRPr sz="1500" b="0">
                <a:solidFill>
                  <a:srgbClr val="536C7C"/>
                </a:solidFill>
                <a:latin typeface="Aptos"/>
                <a:ea typeface="Aptos"/>
                <a:cs typeface="Aptos"/>
              </a:defRPr>
            </a:pPr>
            <a:r>
              <a:rPr sz="1500" b="0">
                <a:solidFill>
                  <a:srgbClr val="536C7C"/>
                </a:solidFill>
                <a:latin typeface="Aptos"/>
                <a:ea typeface="Aptos"/>
                <a:cs typeface="Aptos"/>
              </a:rPr>
              <a:t>Runs motion and</a:t>
            </a:r>
            <a:endParaRPr sz="1500" b="0">
              <a:solidFill>
                <a:srgbClr val="536C7C"/>
              </a:solidFill>
              <a:latin typeface="Aptos"/>
              <a:ea typeface="Aptos"/>
              <a:cs typeface="Aptos"/>
            </a:endParaRPr>
          </a:p>
          <a:p>
            <a:pPr algn="ctr">
              <a:defRPr sz="1500" b="0">
                <a:solidFill>
                  <a:srgbClr val="536C7C"/>
                </a:solidFill>
                <a:latin typeface="Aptos"/>
                <a:ea typeface="Aptos"/>
                <a:cs typeface="Aptos"/>
              </a:defRPr>
            </a:pPr>
            <a:r>
              <a:rPr sz="1500" b="0">
                <a:solidFill>
                  <a:srgbClr val="536C7C"/>
                </a:solidFill>
                <a:latin typeface="Aptos"/>
                <a:ea typeface="Aptos"/>
                <a:cs typeface="Aptos"/>
              </a:rPr>
              <a:t>rotor speed control</a:t>
            </a:r>
            <a:endParaRPr sz="1500" b="0">
              <a:solidFill>
                <a:srgbClr val="536C7C"/>
              </a:solidFill>
              <a:latin typeface="Aptos"/>
              <a:ea typeface="Aptos"/>
              <a:cs typeface="Aptos"/>
            </a:endParaRPr>
          </a:p>
        </p:txBody>
      </p:sp>
      <p:pic>
        <p:nvPicPr>
          <p:cNvPr id="34" name="图片 33"/>
          <p:cNvPicPr>
            <a:picLocks noChangeAspect="1"/>
          </p:cNvPicPr>
          <p:nvPr/>
        </p:nvPicPr>
        <p:blipFill>
          <a:blip r:embed="rId5"/>
          <a:stretch>
            <a:fillRect/>
          </a:stretch>
        </p:blipFill>
        <p:spPr>
          <a:xfrm>
            <a:off x="6553200" y="1657018"/>
            <a:ext cx="2390775" cy="1877089"/>
          </a:xfrm>
          <a:prstGeom prst="rect">
            <a:avLst/>
          </a:prstGeom>
        </p:spPr>
      </p:pic>
      <p:pic>
        <p:nvPicPr>
          <p:cNvPr id="37" name="图片 36"/>
          <p:cNvPicPr>
            <a:picLocks noChangeAspect="1"/>
          </p:cNvPicPr>
          <p:nvPr/>
        </p:nvPicPr>
        <p:blipFill>
          <a:blip r:embed="rId6"/>
          <a:stretch>
            <a:fillRect/>
          </a:stretch>
        </p:blipFill>
        <p:spPr>
          <a:xfrm>
            <a:off x="9595148" y="1428750"/>
            <a:ext cx="2040930" cy="2333625"/>
          </a:xfrm>
          <a:prstGeom prst="rect">
            <a:avLst/>
          </a:prstGeom>
        </p:spPr>
      </p:pic>
      <p:sp>
        <p:nvSpPr>
          <p:cNvPr id="38" name="v6_text_32"/>
          <p:cNvSpPr>
            <a:spLocks noGrp="1"/>
          </p:cNvSpPr>
          <p:nvPr/>
        </p:nvSpPr>
        <p:spPr>
          <a:xfrm>
            <a:off x="6334125" y="3857625"/>
            <a:ext cx="2781300" cy="323850"/>
          </a:xfrm>
          <a:prstGeom prst="rect">
            <a:avLst/>
          </a:prstGeom>
          <a:noFill/>
          <a:ln w="0">
            <a:noFill/>
          </a:ln>
        </p:spPr>
        <p:txBody>
          <a:bodyPr wrap="square" lIns="0" tIns="0" rIns="0" bIns="0" anchor="t">
            <a:noAutofit/>
          </a:bodyPr>
          <a:lstStyle/>
          <a:p>
            <a:pPr algn="ctr">
              <a:defRPr sz="1875" b="1">
                <a:solidFill>
                  <a:srgbClr val="42769F"/>
                </a:solidFill>
                <a:latin typeface="Aptos"/>
                <a:ea typeface="Aptos"/>
                <a:cs typeface="Aptos"/>
              </a:defRPr>
            </a:pPr>
            <a:r>
              <a:rPr sz="1875" b="1">
                <a:solidFill>
                  <a:srgbClr val="42769F"/>
                </a:solidFill>
                <a:latin typeface="Aptos"/>
                <a:ea typeface="Aptos"/>
                <a:cs typeface="Aptos"/>
              </a:rPr>
              <a:t>Control carrier PCB</a:t>
            </a:r>
            <a:endParaRPr sz="1875" b="1">
              <a:solidFill>
                <a:srgbClr val="42769F"/>
              </a:solidFill>
              <a:latin typeface="Aptos"/>
              <a:ea typeface="Aptos"/>
              <a:cs typeface="Aptos"/>
            </a:endParaRPr>
          </a:p>
        </p:txBody>
      </p:sp>
      <p:sp>
        <p:nvSpPr>
          <p:cNvPr id="39" name="v6_text_33"/>
          <p:cNvSpPr>
            <a:spLocks noGrp="1"/>
          </p:cNvSpPr>
          <p:nvPr/>
        </p:nvSpPr>
        <p:spPr>
          <a:xfrm>
            <a:off x="6334125" y="4238625"/>
            <a:ext cx="2781300" cy="523875"/>
          </a:xfrm>
          <a:prstGeom prst="rect">
            <a:avLst/>
          </a:prstGeom>
          <a:noFill/>
          <a:ln w="0">
            <a:noFill/>
          </a:ln>
        </p:spPr>
        <p:txBody>
          <a:bodyPr wrap="square" lIns="0" tIns="0" rIns="0" bIns="0" anchor="t">
            <a:noAutofit/>
          </a:bodyPr>
          <a:lstStyle/>
          <a:p>
            <a:pPr algn="ctr">
              <a:defRPr sz="1575" b="0">
                <a:solidFill>
                  <a:srgbClr val="536C7C"/>
                </a:solidFill>
                <a:latin typeface="Aptos"/>
                <a:ea typeface="Aptos"/>
                <a:cs typeface="Aptos"/>
              </a:defRPr>
            </a:pPr>
            <a:r>
              <a:rPr sz="1575" b="0">
                <a:solidFill>
                  <a:srgbClr val="536C7C"/>
                </a:solidFill>
                <a:latin typeface="Aptos"/>
                <a:ea typeface="Aptos"/>
                <a:cs typeface="Aptos"/>
              </a:rPr>
              <a:t>Routes power and</a:t>
            </a:r>
            <a:endParaRPr sz="1575" b="0">
              <a:solidFill>
                <a:srgbClr val="536C7C"/>
              </a:solidFill>
              <a:latin typeface="Aptos"/>
              <a:ea typeface="Aptos"/>
              <a:cs typeface="Aptos"/>
            </a:endParaRPr>
          </a:p>
          <a:p>
            <a:pPr algn="ctr">
              <a:defRPr sz="1575" b="0">
                <a:solidFill>
                  <a:srgbClr val="536C7C"/>
                </a:solidFill>
                <a:latin typeface="Aptos"/>
                <a:ea typeface="Aptos"/>
                <a:cs typeface="Aptos"/>
              </a:defRPr>
            </a:pPr>
            <a:r>
              <a:rPr sz="1575" b="0">
                <a:solidFill>
                  <a:srgbClr val="536C7C"/>
                </a:solidFill>
                <a:latin typeface="Aptos"/>
                <a:ea typeface="Aptos"/>
                <a:cs typeface="Aptos"/>
              </a:rPr>
              <a:t>control signals</a:t>
            </a:r>
            <a:endParaRPr sz="1575" b="0">
              <a:solidFill>
                <a:srgbClr val="536C7C"/>
              </a:solidFill>
              <a:latin typeface="Aptos"/>
              <a:ea typeface="Aptos"/>
              <a:cs typeface="Aptos"/>
            </a:endParaRPr>
          </a:p>
        </p:txBody>
      </p:sp>
      <p:sp>
        <p:nvSpPr>
          <p:cNvPr id="40" name="v6_text_34"/>
          <p:cNvSpPr>
            <a:spLocks noGrp="1"/>
          </p:cNvSpPr>
          <p:nvPr/>
        </p:nvSpPr>
        <p:spPr>
          <a:xfrm>
            <a:off x="9363075" y="3857625"/>
            <a:ext cx="2371725" cy="323850"/>
          </a:xfrm>
          <a:prstGeom prst="rect">
            <a:avLst/>
          </a:prstGeom>
          <a:noFill/>
          <a:ln w="0">
            <a:noFill/>
          </a:ln>
        </p:spPr>
        <p:txBody>
          <a:bodyPr wrap="square" lIns="0" tIns="0" rIns="0" bIns="0" anchor="t">
            <a:noAutofit/>
          </a:bodyPr>
          <a:lstStyle/>
          <a:p>
            <a:pPr algn="ctr">
              <a:defRPr sz="1875" b="1">
                <a:solidFill>
                  <a:srgbClr val="42769F"/>
                </a:solidFill>
                <a:latin typeface="Aptos"/>
                <a:ea typeface="Aptos"/>
                <a:cs typeface="Aptos"/>
              </a:defRPr>
            </a:pPr>
            <a:r>
              <a:rPr sz="1875" b="1">
                <a:solidFill>
                  <a:srgbClr val="42769F"/>
                </a:solidFill>
                <a:latin typeface="Aptos"/>
                <a:ea typeface="Aptos"/>
                <a:cs typeface="Aptos"/>
              </a:rPr>
              <a:t>Test head PCB</a:t>
            </a:r>
            <a:endParaRPr sz="1875" b="1">
              <a:solidFill>
                <a:srgbClr val="42769F"/>
              </a:solidFill>
              <a:latin typeface="Aptos"/>
              <a:ea typeface="Aptos"/>
              <a:cs typeface="Aptos"/>
            </a:endParaRPr>
          </a:p>
        </p:txBody>
      </p:sp>
      <p:sp>
        <p:nvSpPr>
          <p:cNvPr id="42" name="v6_text_35"/>
          <p:cNvSpPr>
            <a:spLocks noGrp="1"/>
          </p:cNvSpPr>
          <p:nvPr/>
        </p:nvSpPr>
        <p:spPr>
          <a:xfrm>
            <a:off x="9363075" y="4238625"/>
            <a:ext cx="2371725" cy="523875"/>
          </a:xfrm>
          <a:prstGeom prst="rect">
            <a:avLst/>
          </a:prstGeom>
          <a:noFill/>
          <a:ln w="0">
            <a:noFill/>
          </a:ln>
        </p:spPr>
        <p:txBody>
          <a:bodyPr wrap="square" lIns="0" tIns="0" rIns="0" bIns="0" anchor="t">
            <a:noAutofit/>
          </a:bodyPr>
          <a:lstStyle/>
          <a:p>
            <a:pPr algn="ctr">
              <a:defRPr sz="1575" b="0">
                <a:solidFill>
                  <a:srgbClr val="536C7C"/>
                </a:solidFill>
                <a:latin typeface="Aptos"/>
                <a:ea typeface="Aptos"/>
                <a:cs typeface="Aptos"/>
              </a:defRPr>
            </a:pPr>
            <a:r>
              <a:rPr sz="1575" b="0">
                <a:solidFill>
                  <a:srgbClr val="536C7C"/>
                </a:solidFill>
                <a:latin typeface="Aptos"/>
                <a:ea typeface="Aptos"/>
                <a:cs typeface="Aptos"/>
              </a:rPr>
              <a:t>Connects force and</a:t>
            </a:r>
            <a:endParaRPr sz="1575" b="0">
              <a:solidFill>
                <a:srgbClr val="536C7C"/>
              </a:solidFill>
              <a:latin typeface="Aptos"/>
              <a:ea typeface="Aptos"/>
              <a:cs typeface="Aptos"/>
            </a:endParaRPr>
          </a:p>
          <a:p>
            <a:pPr algn="ctr">
              <a:defRPr sz="1575" b="0">
                <a:solidFill>
                  <a:srgbClr val="536C7C"/>
                </a:solidFill>
                <a:latin typeface="Aptos"/>
                <a:ea typeface="Aptos"/>
                <a:cs typeface="Aptos"/>
              </a:defRPr>
            </a:pPr>
            <a:r>
              <a:rPr sz="1575" b="0">
                <a:solidFill>
                  <a:srgbClr val="536C7C"/>
                </a:solidFill>
                <a:latin typeface="Aptos"/>
                <a:ea typeface="Aptos"/>
                <a:cs typeface="Aptos"/>
              </a:rPr>
              <a:t>RPM sensors</a:t>
            </a:r>
            <a:endParaRPr sz="1575" b="0">
              <a:solidFill>
                <a:srgbClr val="536C7C"/>
              </a:solidFill>
              <a:latin typeface="Aptos"/>
              <a:ea typeface="Aptos"/>
              <a:cs typeface="Aptos"/>
            </a:endParaRPr>
          </a:p>
        </p:txBody>
      </p:sp>
      <p:sp>
        <p:nvSpPr>
          <p:cNvPr id="44" name="v6_text_36"/>
          <p:cNvSpPr>
            <a:spLocks noGrp="1"/>
          </p:cNvSpPr>
          <p:nvPr/>
        </p:nvSpPr>
        <p:spPr>
          <a:xfrm>
            <a:off x="6315075" y="4886325"/>
            <a:ext cx="5400675" cy="257175"/>
          </a:xfrm>
          <a:prstGeom prst="rect">
            <a:avLst/>
          </a:prstGeom>
          <a:noFill/>
          <a:ln w="0">
            <a:noFill/>
          </a:ln>
        </p:spPr>
        <p:txBody>
          <a:bodyPr wrap="square" lIns="0" tIns="0" rIns="0" bIns="0" anchor="t">
            <a:noAutofit/>
          </a:bodyPr>
          <a:lstStyle/>
          <a:p>
            <a:pPr algn="ctr">
              <a:defRPr sz="1575" b="0">
                <a:solidFill>
                  <a:srgbClr val="536C7C"/>
                </a:solidFill>
                <a:latin typeface="Aptos"/>
                <a:ea typeface="Aptos"/>
                <a:cs typeface="Aptos"/>
              </a:defRPr>
            </a:pPr>
            <a:r>
              <a:rPr sz="1575" b="0">
                <a:solidFill>
                  <a:srgbClr val="536C7C"/>
                </a:solidFill>
                <a:latin typeface="Aptos"/>
                <a:ea typeface="Aptos"/>
                <a:cs typeface="Aptos"/>
              </a:rPr>
              <a:t>Two custom boards consolidate the wiring</a:t>
            </a:r>
            <a:endParaRPr sz="1575" b="0">
              <a:solidFill>
                <a:srgbClr val="536C7C"/>
              </a:solidFill>
              <a:latin typeface="Aptos"/>
              <a:ea typeface="Aptos"/>
              <a:cs typeface="Aptos"/>
            </a:endParaRPr>
          </a:p>
        </p:txBody>
      </p:sp>
    </p:spTree>
  </p:cSld>
  <p:clrMapOvr>
    <a:masterClrMapping/>
  </p:clrMapOvr>
  <mc:AlternateContent xmlns:mc="http://schemas.openxmlformats.org/markup-compatibility/2006">
    <mc:Choice xmlns:p14="http://schemas.microsoft.com/office/powerpoint/2010/main" Requires="p14">
      <p:transition p14:dur="350">
        <p:fade thruBlk="1"/>
      </p:transition>
    </mc:Choice>
    <mc:Fallback>
      <p:transition>
        <p:fade thruBlk="1"/>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v3_shape_105"/>
          <p:cNvSpPr>
            <a:spLocks noGrp="1"/>
          </p:cNvSpPr>
          <p:nvPr/>
        </p:nvSpPr>
        <p:spPr>
          <a:xfrm>
            <a:off x="0" y="0"/>
            <a:ext cx="12192000" cy="85725"/>
          </a:xfrm>
          <a:prstGeom prst="rect">
            <a:avLst/>
          </a:prstGeom>
          <a:solidFill>
            <a:srgbClr val="42769F"/>
          </a:solidFill>
          <a:ln w="0">
            <a:noFill/>
          </a:ln>
        </p:spPr>
        <p:txBody>
          <a:bodyPr/>
          <a:lstStyle/>
          <a:p>
            <a:endParaRPr lang="zh-CN" altLang="en-US"/>
          </a:p>
        </p:txBody>
      </p:sp>
      <p:sp>
        <p:nvSpPr>
          <p:cNvPr id="2" name="v3_text_106"/>
          <p:cNvSpPr>
            <a:spLocks noGrp="1"/>
          </p:cNvSpPr>
          <p:nvPr/>
        </p:nvSpPr>
        <p:spPr>
          <a:xfrm>
            <a:off x="533400" y="381000"/>
            <a:ext cx="11125200" cy="638175"/>
          </a:xfrm>
          <a:prstGeom prst="rect">
            <a:avLst/>
          </a:prstGeom>
          <a:noFill/>
          <a:ln w="0">
            <a:noFill/>
          </a:ln>
        </p:spPr>
        <p:txBody>
          <a:bodyPr wrap="square" lIns="0" tIns="0" rIns="0" bIns="0" anchor="t">
            <a:noAutofit/>
          </a:bodyPr>
          <a:lstStyle/>
          <a:p>
            <a:pPr algn="l">
              <a:defRPr sz="3225" b="1">
                <a:solidFill>
                  <a:srgbClr val="16344B"/>
                </a:solidFill>
                <a:latin typeface="Aptos"/>
                <a:ea typeface="Aptos"/>
                <a:cs typeface="Aptos"/>
              </a:defRPr>
            </a:pPr>
            <a:r>
              <a:rPr lang="en-US" sz="3225" b="1">
                <a:solidFill>
                  <a:srgbClr val="16344B"/>
                </a:solidFill>
                <a:latin typeface="Aptos"/>
                <a:ea typeface="Aptos"/>
                <a:cs typeface="Aptos"/>
              </a:rPr>
              <a:t>Approach: 2. </a:t>
            </a:r>
            <a:r>
              <a:rPr sz="3225" b="1">
                <a:solidFill>
                  <a:srgbClr val="16344B"/>
                </a:solidFill>
                <a:latin typeface="Aptos"/>
                <a:ea typeface="Aptos"/>
                <a:cs typeface="Aptos"/>
              </a:rPr>
              <a:t>Simulating the airflow and sound</a:t>
            </a:r>
            <a:endParaRPr sz="3225" b="1">
              <a:solidFill>
                <a:srgbClr val="16344B"/>
              </a:solidFill>
              <a:latin typeface="Aptos"/>
              <a:ea typeface="Aptos"/>
              <a:cs typeface="Aptos"/>
            </a:endParaRPr>
          </a:p>
        </p:txBody>
      </p:sp>
      <p:sp>
        <p:nvSpPr>
          <p:cNvPr id="3" name="v3_shape_107"/>
          <p:cNvSpPr>
            <a:spLocks noGrp="1"/>
          </p:cNvSpPr>
          <p:nvPr/>
        </p:nvSpPr>
        <p:spPr>
          <a:xfrm>
            <a:off x="533400" y="6419850"/>
            <a:ext cx="11125200" cy="9525"/>
          </a:xfrm>
          <a:prstGeom prst="rect">
            <a:avLst/>
          </a:prstGeom>
          <a:solidFill>
            <a:srgbClr val="CCDAE4"/>
          </a:solidFill>
          <a:ln w="0">
            <a:noFill/>
          </a:ln>
        </p:spPr>
        <p:txBody>
          <a:bodyPr/>
          <a:lstStyle/>
          <a:p>
            <a:endParaRPr lang="zh-CN" altLang="en-US"/>
          </a:p>
        </p:txBody>
      </p:sp>
      <p:sp>
        <p:nvSpPr>
          <p:cNvPr id="4" name="v3_text_108">
            <a:hlinkClick r:id="rId1"/>
          </p:cNvPr>
          <p:cNvSpPr>
            <a:spLocks noGrp="1"/>
          </p:cNvSpPr>
          <p:nvPr/>
        </p:nvSpPr>
        <p:spPr>
          <a:xfrm>
            <a:off x="533400" y="6515100"/>
            <a:ext cx="10477500" cy="219075"/>
          </a:xfrm>
          <a:prstGeom prst="rect">
            <a:avLst/>
          </a:prstGeom>
          <a:noFill/>
          <a:ln w="0">
            <a:noFill/>
          </a:ln>
        </p:spPr>
        <p:txBody>
          <a:bodyPr wrap="square" lIns="0" tIns="0" rIns="0" bIns="0" anchor="t">
            <a:noAutofit/>
          </a:bodyPr>
          <a:lstStyle/>
          <a:p>
            <a:pPr algn="l">
              <a:defRPr sz="900" b="0">
                <a:solidFill>
                  <a:srgbClr val="536C7C"/>
                </a:solidFill>
                <a:latin typeface="Aptos"/>
                <a:ea typeface="Aptos"/>
                <a:cs typeface="Aptos"/>
              </a:defRPr>
            </a:pPr>
            <a:r>
              <a:rPr sz="900" b="0">
                <a:solidFill>
                  <a:srgbClr val="536C7C"/>
                </a:solidFill>
                <a:latin typeface="Aptos"/>
                <a:ea typeface="Aptos"/>
                <a:cs typeface="Aptos"/>
              </a:rPr>
              <a:t>CFD and acoustic setup in progress. FW H method: Ffowcs Williams and Hawkings (1969), doi.org/10.1098/rsta.1969.0031.</a:t>
            </a:r>
            <a:endParaRPr sz="900" b="0">
              <a:solidFill>
                <a:srgbClr val="536C7C"/>
              </a:solidFill>
              <a:latin typeface="Aptos"/>
              <a:ea typeface="Aptos"/>
              <a:cs typeface="Aptos"/>
            </a:endParaRPr>
          </a:p>
        </p:txBody>
      </p:sp>
      <p:sp>
        <p:nvSpPr>
          <p:cNvPr id="5" name="v3_text_109"/>
          <p:cNvSpPr>
            <a:spLocks noGrp="1"/>
          </p:cNvSpPr>
          <p:nvPr/>
        </p:nvSpPr>
        <p:spPr>
          <a:xfrm>
            <a:off x="11239500" y="6496050"/>
            <a:ext cx="419100" cy="238125"/>
          </a:xfrm>
          <a:prstGeom prst="rect">
            <a:avLst/>
          </a:prstGeom>
          <a:noFill/>
          <a:ln w="0">
            <a:noFill/>
          </a:ln>
        </p:spPr>
        <p:txBody>
          <a:bodyPr wrap="square" lIns="0" tIns="0" rIns="0" bIns="0" anchor="t">
            <a:noAutofit/>
          </a:bodyPr>
          <a:lstStyle/>
          <a:p>
            <a:pPr algn="r">
              <a:defRPr sz="1125" b="0">
                <a:solidFill>
                  <a:srgbClr val="42769F"/>
                </a:solidFill>
                <a:latin typeface="Aptos"/>
                <a:ea typeface="Aptos"/>
                <a:cs typeface="Aptos"/>
              </a:defRPr>
            </a:pPr>
            <a:r>
              <a:rPr sz="1125" b="0">
                <a:solidFill>
                  <a:srgbClr val="42769F"/>
                </a:solidFill>
                <a:latin typeface="Aptos"/>
                <a:ea typeface="Aptos"/>
                <a:cs typeface="Aptos"/>
              </a:rPr>
              <a:t>09</a:t>
            </a:r>
            <a:endParaRPr sz="1125" b="0">
              <a:solidFill>
                <a:srgbClr val="42769F"/>
              </a:solidFill>
              <a:latin typeface="Aptos"/>
              <a:ea typeface="Aptos"/>
              <a:cs typeface="Aptos"/>
            </a:endParaRPr>
          </a:p>
        </p:txBody>
      </p:sp>
      <p:sp>
        <p:nvSpPr>
          <p:cNvPr id="6" name="v3_text_110"/>
          <p:cNvSpPr>
            <a:spLocks noGrp="1"/>
          </p:cNvSpPr>
          <p:nvPr/>
        </p:nvSpPr>
        <p:spPr>
          <a:xfrm>
            <a:off x="542925" y="1095375"/>
            <a:ext cx="11115675" cy="390525"/>
          </a:xfrm>
          <a:prstGeom prst="rect">
            <a:avLst/>
          </a:prstGeom>
          <a:noFill/>
          <a:ln w="0">
            <a:noFill/>
          </a:ln>
        </p:spPr>
        <p:txBody>
          <a:bodyPr wrap="square" lIns="0" tIns="0" rIns="0" bIns="0" anchor="t">
            <a:noAutofit/>
          </a:bodyPr>
          <a:lstStyle/>
          <a:p>
            <a:pPr algn="l">
              <a:defRPr sz="2100" b="0">
                <a:solidFill>
                  <a:srgbClr val="42769F"/>
                </a:solidFill>
                <a:latin typeface="Aptos"/>
                <a:ea typeface="Aptos"/>
                <a:cs typeface="Aptos"/>
              </a:defRPr>
            </a:pPr>
            <a:r>
              <a:rPr lang="en-US" sz="2100" b="0">
                <a:solidFill>
                  <a:srgbClr val="42769F"/>
                </a:solidFill>
                <a:latin typeface="Aptos"/>
                <a:ea typeface="Aptos"/>
                <a:cs typeface="Aptos"/>
              </a:rPr>
              <a:t>For cases where there is an incoming airflow, data will be gathered from simulation</a:t>
            </a:r>
            <a:endParaRPr lang="en-US" sz="2100" b="0">
              <a:solidFill>
                <a:srgbClr val="42769F"/>
              </a:solidFill>
              <a:latin typeface="Aptos"/>
              <a:ea typeface="Aptos"/>
              <a:cs typeface="Aptos"/>
            </a:endParaRPr>
          </a:p>
        </p:txBody>
      </p:sp>
      <p:pic>
        <p:nvPicPr>
          <p:cNvPr id="20" name="图片 19"/>
          <p:cNvPicPr>
            <a:picLocks noChangeAspect="1"/>
          </p:cNvPicPr>
          <p:nvPr/>
        </p:nvPicPr>
        <p:blipFill>
          <a:blip r:embed="rId2"/>
          <a:stretch>
            <a:fillRect/>
          </a:stretch>
        </p:blipFill>
        <p:spPr>
          <a:xfrm>
            <a:off x="1212070" y="1704975"/>
            <a:ext cx="4872010" cy="3181350"/>
          </a:xfrm>
          <a:prstGeom prst="rect">
            <a:avLst/>
          </a:prstGeom>
        </p:spPr>
      </p:pic>
      <p:pic>
        <p:nvPicPr>
          <p:cNvPr id="21" name="图片 20"/>
          <p:cNvPicPr>
            <a:picLocks noChangeAspect="1"/>
          </p:cNvPicPr>
          <p:nvPr/>
        </p:nvPicPr>
        <p:blipFill>
          <a:blip r:embed="rId3"/>
          <a:stretch>
            <a:fillRect/>
          </a:stretch>
        </p:blipFill>
        <p:spPr>
          <a:xfrm>
            <a:off x="7697966" y="1695450"/>
            <a:ext cx="3739793" cy="1733550"/>
          </a:xfrm>
          <a:prstGeom prst="rect">
            <a:avLst/>
          </a:prstGeom>
        </p:spPr>
      </p:pic>
      <p:pic>
        <p:nvPicPr>
          <p:cNvPr id="22" name="图片 21"/>
          <p:cNvPicPr>
            <a:picLocks noChangeAspect="1"/>
          </p:cNvPicPr>
          <p:nvPr/>
        </p:nvPicPr>
        <p:blipFill>
          <a:blip r:embed="rId4"/>
          <a:stretch>
            <a:fillRect/>
          </a:stretch>
        </p:blipFill>
        <p:spPr>
          <a:xfrm>
            <a:off x="7594689" y="3648075"/>
            <a:ext cx="3946347" cy="1704975"/>
          </a:xfrm>
          <a:prstGeom prst="rect">
            <a:avLst/>
          </a:prstGeom>
        </p:spPr>
      </p:pic>
      <p:sp>
        <p:nvSpPr>
          <p:cNvPr id="10" name="v3_text_111"/>
          <p:cNvSpPr>
            <a:spLocks noGrp="1"/>
          </p:cNvSpPr>
          <p:nvPr/>
        </p:nvSpPr>
        <p:spPr>
          <a:xfrm>
            <a:off x="600075" y="4876800"/>
            <a:ext cx="5972175" cy="314325"/>
          </a:xfrm>
          <a:prstGeom prst="rect">
            <a:avLst/>
          </a:prstGeom>
          <a:noFill/>
          <a:ln w="0">
            <a:noFill/>
          </a:ln>
        </p:spPr>
        <p:txBody>
          <a:bodyPr wrap="square" lIns="0" tIns="0" rIns="0" bIns="0" anchor="t">
            <a:noAutofit/>
          </a:bodyPr>
          <a:lstStyle/>
          <a:p>
            <a:pPr algn="ctr">
              <a:defRPr sz="1875" b="1">
                <a:solidFill>
                  <a:srgbClr val="42769F"/>
                </a:solidFill>
                <a:latin typeface="Aptos"/>
                <a:ea typeface="Aptos"/>
                <a:cs typeface="Aptos"/>
              </a:defRPr>
            </a:pPr>
            <a:r>
              <a:rPr lang="en-US" sz="1875" b="1">
                <a:solidFill>
                  <a:srgbClr val="42769F"/>
                </a:solidFill>
                <a:latin typeface="Aptos"/>
                <a:ea typeface="Aptos"/>
                <a:cs typeface="Aptos"/>
              </a:rPr>
              <a:t>APC 24 × 12E simulation setup</a:t>
            </a:r>
            <a:endParaRPr sz="1875" b="1">
              <a:solidFill>
                <a:srgbClr val="42769F"/>
              </a:solidFill>
              <a:latin typeface="Aptos"/>
              <a:ea typeface="Aptos"/>
              <a:cs typeface="Aptos"/>
            </a:endParaRPr>
          </a:p>
        </p:txBody>
      </p:sp>
      <p:sp>
        <p:nvSpPr>
          <p:cNvPr id="11" name="v3_text_112"/>
          <p:cNvSpPr>
            <a:spLocks noGrp="1"/>
          </p:cNvSpPr>
          <p:nvPr/>
        </p:nvSpPr>
        <p:spPr>
          <a:xfrm>
            <a:off x="523875" y="5267325"/>
            <a:ext cx="6267450" cy="342900"/>
          </a:xfrm>
          <a:prstGeom prst="rect">
            <a:avLst/>
          </a:prstGeom>
          <a:noFill/>
          <a:ln w="0">
            <a:noFill/>
          </a:ln>
        </p:spPr>
        <p:txBody>
          <a:bodyPr wrap="square" lIns="0" tIns="0" rIns="0" bIns="0" anchor="t">
            <a:noAutofit/>
          </a:bodyPr>
          <a:lstStyle/>
          <a:p>
            <a:pPr algn="ctr">
              <a:defRPr sz="1725" b="0">
                <a:solidFill>
                  <a:srgbClr val="536C7C"/>
                </a:solidFill>
                <a:latin typeface="Aptos"/>
                <a:ea typeface="Aptos"/>
                <a:cs typeface="Aptos"/>
              </a:defRPr>
            </a:pPr>
            <a:r>
              <a:rPr sz="1725" b="0">
                <a:solidFill>
                  <a:srgbClr val="536C7C"/>
                </a:solidFill>
                <a:latin typeface="Aptos"/>
                <a:ea typeface="Aptos"/>
                <a:cs typeface="Aptos"/>
              </a:rPr>
              <a:t>Opposite rotation at 6000 rpm.  Z/D = 0.25.</a:t>
            </a:r>
            <a:endParaRPr sz="1725" b="0">
              <a:solidFill>
                <a:srgbClr val="536C7C"/>
              </a:solidFill>
              <a:latin typeface="Aptos"/>
              <a:ea typeface="Aptos"/>
              <a:cs typeface="Aptos"/>
            </a:endParaRPr>
          </a:p>
        </p:txBody>
      </p:sp>
      <p:pic>
        <p:nvPicPr>
          <p:cNvPr id="25" name="图片 24"/>
          <p:cNvPicPr>
            <a:picLocks noChangeAspect="1"/>
          </p:cNvPicPr>
          <p:nvPr/>
        </p:nvPicPr>
        <p:blipFill>
          <a:blip r:embed="rId5"/>
          <a:stretch>
            <a:fillRect/>
          </a:stretch>
        </p:blipFill>
        <p:spPr>
          <a:xfrm>
            <a:off x="1733911" y="5619750"/>
            <a:ext cx="2437678" cy="685800"/>
          </a:xfrm>
          <a:prstGeom prst="rect">
            <a:avLst/>
          </a:prstGeom>
        </p:spPr>
      </p:pic>
      <p:sp>
        <p:nvSpPr>
          <p:cNvPr id="13" name="v3_text_113"/>
          <p:cNvSpPr>
            <a:spLocks noGrp="1"/>
          </p:cNvSpPr>
          <p:nvPr/>
        </p:nvSpPr>
        <p:spPr>
          <a:xfrm>
            <a:off x="7505700" y="5505450"/>
            <a:ext cx="4191000" cy="628650"/>
          </a:xfrm>
          <a:prstGeom prst="rect">
            <a:avLst/>
          </a:prstGeom>
          <a:noFill/>
          <a:ln w="0">
            <a:noFill/>
          </a:ln>
        </p:spPr>
        <p:txBody>
          <a:bodyPr wrap="square" lIns="0" tIns="0" rIns="0" bIns="0" anchor="t">
            <a:noAutofit/>
          </a:bodyPr>
          <a:lstStyle/>
          <a:p>
            <a:pPr algn="l">
              <a:defRPr sz="1800" b="0">
                <a:solidFill>
                  <a:srgbClr val="16344B"/>
                </a:solidFill>
                <a:latin typeface="Aptos"/>
                <a:ea typeface="Aptos"/>
                <a:cs typeface="Aptos"/>
              </a:defRPr>
            </a:pPr>
            <a:r>
              <a:rPr lang="en-US" sz="1800" b="0">
                <a:solidFill>
                  <a:srgbClr val="16344B"/>
                </a:solidFill>
                <a:latin typeface="Aptos"/>
                <a:ea typeface="Aptos"/>
                <a:cs typeface="Aptos"/>
              </a:rPr>
              <a:t>Finer mesh near the blades
and between the rotors.</a:t>
            </a:r>
            <a:endParaRPr sz="1800" b="0">
              <a:solidFill>
                <a:srgbClr val="16344B"/>
              </a:solidFill>
              <a:latin typeface="Aptos"/>
              <a:ea typeface="Aptos"/>
              <a:cs typeface="Aptos"/>
            </a:endParaRPr>
          </a:p>
        </p:txBody>
      </p:sp>
    </p:spTree>
  </p:cSld>
  <p:clrMapOvr>
    <a:masterClrMapping/>
  </p:clrMapOvr>
  <mc:AlternateContent xmlns:mc="http://schemas.openxmlformats.org/markup-compatibility/2006">
    <mc:Choice xmlns:p14="http://schemas.microsoft.com/office/powerpoint/2010/main" Requires="p14">
      <p:transition p14:dur="350">
        <p:fade thruBlk="1"/>
      </p:transition>
    </mc:Choice>
    <mc:Fallback>
      <p:transition>
        <p:fade thruBlk="1"/>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v3_shape_114"/>
          <p:cNvSpPr>
            <a:spLocks noGrp="1"/>
          </p:cNvSpPr>
          <p:nvPr/>
        </p:nvSpPr>
        <p:spPr>
          <a:xfrm>
            <a:off x="0" y="0"/>
            <a:ext cx="12192000" cy="85725"/>
          </a:xfrm>
          <a:prstGeom prst="rect">
            <a:avLst/>
          </a:prstGeom>
          <a:solidFill>
            <a:srgbClr val="42769F"/>
          </a:solidFill>
          <a:ln w="0">
            <a:noFill/>
          </a:ln>
        </p:spPr>
      </p:sp>
      <p:sp>
        <p:nvSpPr>
          <p:cNvPr id="2" name="v3_text_115"/>
          <p:cNvSpPr>
            <a:spLocks noGrp="1"/>
          </p:cNvSpPr>
          <p:nvPr/>
        </p:nvSpPr>
        <p:spPr>
          <a:xfrm>
            <a:off x="533400" y="381000"/>
            <a:ext cx="11125200" cy="638175"/>
          </a:xfrm>
          <a:prstGeom prst="rect">
            <a:avLst/>
          </a:prstGeom>
          <a:noFill/>
          <a:ln w="0">
            <a:noFill/>
          </a:ln>
        </p:spPr>
        <p:txBody>
          <a:bodyPr wrap="square" lIns="0" tIns="0" rIns="0" bIns="0" anchor="t">
            <a:noAutofit/>
          </a:bodyPr>
          <a:lstStyle/>
          <a:p>
            <a:pPr algn="l">
              <a:defRPr sz="3225" b="1">
                <a:solidFill>
                  <a:srgbClr val="16344B"/>
                </a:solidFill>
                <a:latin typeface="Aptos"/>
                <a:ea typeface="Aptos"/>
                <a:cs typeface="Aptos"/>
              </a:defRPr>
            </a:pPr>
            <a:r>
              <a:rPr lang="en-US" sz="3225" b="1">
                <a:solidFill>
                  <a:srgbClr val="16344B"/>
                </a:solidFill>
                <a:latin typeface="Aptos"/>
                <a:ea typeface="Aptos"/>
                <a:cs typeface="Aptos"/>
              </a:rPr>
              <a:t>Initial</a:t>
            </a:r>
            <a:r>
              <a:rPr sz="3225" b="1">
                <a:solidFill>
                  <a:srgbClr val="16344B"/>
                </a:solidFill>
                <a:latin typeface="Aptos"/>
                <a:ea typeface="Aptos"/>
                <a:cs typeface="Aptos"/>
              </a:rPr>
              <a:t> measurements at three diameters</a:t>
            </a:r>
            <a:endParaRPr sz="3225" b="1">
              <a:solidFill>
                <a:srgbClr val="16344B"/>
              </a:solidFill>
              <a:latin typeface="Aptos"/>
              <a:ea typeface="Aptos"/>
              <a:cs typeface="Aptos"/>
            </a:endParaRPr>
          </a:p>
        </p:txBody>
      </p:sp>
      <p:sp>
        <p:nvSpPr>
          <p:cNvPr id="3" name="v3_shape_116"/>
          <p:cNvSpPr>
            <a:spLocks noGrp="1"/>
          </p:cNvSpPr>
          <p:nvPr/>
        </p:nvSpPr>
        <p:spPr>
          <a:xfrm>
            <a:off x="533400" y="6419850"/>
            <a:ext cx="11125200" cy="9525"/>
          </a:xfrm>
          <a:prstGeom prst="rect">
            <a:avLst/>
          </a:prstGeom>
          <a:solidFill>
            <a:srgbClr val="CCDAE4"/>
          </a:solidFill>
          <a:ln w="0">
            <a:noFill/>
          </a:ln>
        </p:spPr>
      </p:sp>
      <p:sp>
        <p:nvSpPr>
          <p:cNvPr id="4" name="v3_text_117"/>
          <p:cNvSpPr>
            <a:spLocks noGrp="1"/>
          </p:cNvSpPr>
          <p:nvPr/>
        </p:nvSpPr>
        <p:spPr>
          <a:xfrm>
            <a:off x="533400" y="6515100"/>
            <a:ext cx="10477500" cy="219075"/>
          </a:xfrm>
          <a:prstGeom prst="rect">
            <a:avLst/>
          </a:prstGeom>
          <a:noFill/>
          <a:ln w="0">
            <a:noFill/>
          </a:ln>
        </p:spPr>
        <p:txBody>
          <a:bodyPr wrap="square" lIns="0" tIns="0" rIns="0" bIns="0" anchor="t">
            <a:noAutofit/>
          </a:bodyPr>
          <a:lstStyle/>
          <a:p>
            <a:pPr algn="l">
              <a:defRPr sz="900" b="0">
                <a:solidFill>
                  <a:srgbClr val="536C7C"/>
                </a:solidFill>
                <a:latin typeface="Aptos"/>
                <a:ea typeface="Aptos"/>
                <a:cs typeface="Aptos"/>
              </a:defRPr>
            </a:pPr>
            <a:r>
              <a:rPr lang="en-US" sz="900" b="0">
                <a:solidFill>
                  <a:srgbClr val="536C7C"/>
                </a:solidFill>
                <a:latin typeface="Aptos"/>
                <a:ea typeface="Aptos"/>
                <a:cs typeface="Aptos"/>
              </a:rPr>
              <a:t>Arithmetic mean of nine reported dB(A) values, including two repeated entries. No extrapolation beyond measured positions.</a:t>
            </a:r>
            <a:endParaRPr sz="900" b="0">
              <a:solidFill>
                <a:srgbClr val="536C7C"/>
              </a:solidFill>
              <a:latin typeface="Aptos"/>
              <a:ea typeface="Aptos"/>
              <a:cs typeface="Aptos"/>
            </a:endParaRPr>
          </a:p>
        </p:txBody>
      </p:sp>
      <p:sp>
        <p:nvSpPr>
          <p:cNvPr id="5" name="v3_text_118"/>
          <p:cNvSpPr>
            <a:spLocks noGrp="1"/>
          </p:cNvSpPr>
          <p:nvPr/>
        </p:nvSpPr>
        <p:spPr>
          <a:xfrm>
            <a:off x="11239500" y="6496050"/>
            <a:ext cx="419100" cy="238125"/>
          </a:xfrm>
          <a:prstGeom prst="rect">
            <a:avLst/>
          </a:prstGeom>
          <a:noFill/>
          <a:ln w="0">
            <a:noFill/>
          </a:ln>
        </p:spPr>
        <p:txBody>
          <a:bodyPr wrap="square" lIns="0" tIns="0" rIns="0" bIns="0" anchor="t">
            <a:noAutofit/>
          </a:bodyPr>
          <a:lstStyle/>
          <a:p>
            <a:pPr algn="r">
              <a:defRPr sz="1125" b="0">
                <a:solidFill>
                  <a:srgbClr val="42769F"/>
                </a:solidFill>
                <a:latin typeface="Aptos"/>
                <a:ea typeface="Aptos"/>
                <a:cs typeface="Aptos"/>
              </a:defRPr>
            </a:pPr>
            <a:r>
              <a:rPr sz="1125" b="0">
                <a:solidFill>
                  <a:srgbClr val="42769F"/>
                </a:solidFill>
                <a:latin typeface="Aptos"/>
                <a:ea typeface="Aptos"/>
                <a:cs typeface="Aptos"/>
              </a:rPr>
              <a:t>10</a:t>
            </a:r>
            <a:endParaRPr sz="1125" b="0">
              <a:solidFill>
                <a:srgbClr val="42769F"/>
              </a:solidFill>
              <a:latin typeface="Aptos"/>
              <a:ea typeface="Aptos"/>
              <a:cs typeface="Aptos"/>
            </a:endParaRPr>
          </a:p>
        </p:txBody>
      </p:sp>
      <p:sp>
        <p:nvSpPr>
          <p:cNvPr id="6" name="v3_text_119"/>
          <p:cNvSpPr>
            <a:spLocks noGrp="1"/>
          </p:cNvSpPr>
          <p:nvPr/>
        </p:nvSpPr>
        <p:spPr>
          <a:xfrm>
            <a:off x="542925" y="1133475"/>
            <a:ext cx="11115675" cy="409575"/>
          </a:xfrm>
          <a:prstGeom prst="rect">
            <a:avLst/>
          </a:prstGeom>
          <a:noFill/>
          <a:ln w="0">
            <a:noFill/>
          </a:ln>
        </p:spPr>
        <p:txBody>
          <a:bodyPr wrap="square" lIns="0" tIns="0" rIns="0" bIns="0" anchor="t">
            <a:noAutofit/>
          </a:bodyPr>
          <a:lstStyle/>
          <a:p>
            <a:pPr algn="l">
              <a:defRPr sz="2250" b="1">
                <a:solidFill>
                  <a:srgbClr val="42769F"/>
                </a:solidFill>
                <a:latin typeface="Aptos"/>
                <a:ea typeface="Aptos"/>
                <a:cs typeface="Aptos"/>
              </a:defRPr>
            </a:pPr>
            <a:r>
              <a:rPr sz="2250" b="1">
                <a:solidFill>
                  <a:srgbClr val="42769F"/>
                </a:solidFill>
                <a:latin typeface="Aptos"/>
                <a:ea typeface="Aptos"/>
                <a:cs typeface="Aptos"/>
              </a:rPr>
              <a:t>Nearly matched tip Mach number: 0.157</a:t>
            </a:r>
            <a:endParaRPr sz="2250" b="1">
              <a:solidFill>
                <a:srgbClr val="42769F"/>
              </a:solidFill>
              <a:latin typeface="Aptos"/>
              <a:ea typeface="Aptos"/>
              <a:cs typeface="Aptos"/>
            </a:endParaRPr>
          </a:p>
        </p:txBody>
      </p:sp>
      <p:sp>
        <p:nvSpPr>
          <p:cNvPr id="7" name="v3_text_120"/>
          <p:cNvSpPr>
            <a:spLocks noGrp="1"/>
          </p:cNvSpPr>
          <p:nvPr/>
        </p:nvSpPr>
        <p:spPr>
          <a:xfrm>
            <a:off x="161925" y="1724025"/>
            <a:ext cx="3514725" cy="361950"/>
          </a:xfrm>
          <a:prstGeom prst="rect">
            <a:avLst/>
          </a:prstGeom>
          <a:noFill/>
          <a:ln w="0">
            <a:noFill/>
          </a:ln>
        </p:spPr>
        <p:txBody>
          <a:bodyPr wrap="square" lIns="0" tIns="0" rIns="0" bIns="0" anchor="t">
            <a:noAutofit/>
          </a:bodyPr>
          <a:lstStyle/>
          <a:p>
            <a:pPr algn="ctr">
              <a:defRPr sz="2250" b="1">
                <a:solidFill>
                  <a:srgbClr val="42769F"/>
                </a:solidFill>
                <a:latin typeface="Aptos"/>
                <a:ea typeface="Aptos"/>
                <a:cs typeface="Aptos"/>
              </a:defRPr>
            </a:pPr>
            <a:r>
              <a:rPr sz="2250" b="1">
                <a:solidFill>
                  <a:srgbClr val="42769F"/>
                </a:solidFill>
                <a:latin typeface="Aptos"/>
                <a:ea typeface="Aptos"/>
                <a:cs typeface="Aptos"/>
              </a:rPr>
              <a:t>D = 6 cm</a:t>
            </a:r>
            <a:endParaRPr sz="2250" b="1">
              <a:solidFill>
                <a:srgbClr val="42769F"/>
              </a:solidFill>
              <a:latin typeface="Aptos"/>
              <a:ea typeface="Aptos"/>
              <a:cs typeface="Aptos"/>
            </a:endParaRPr>
          </a:p>
        </p:txBody>
      </p:sp>
      <p:sp>
        <p:nvSpPr>
          <p:cNvPr id="8" name="v3_text_121"/>
          <p:cNvSpPr>
            <a:spLocks noGrp="1"/>
          </p:cNvSpPr>
          <p:nvPr/>
        </p:nvSpPr>
        <p:spPr>
          <a:xfrm>
            <a:off x="161925" y="2133600"/>
            <a:ext cx="3514725" cy="295275"/>
          </a:xfrm>
          <a:prstGeom prst="rect">
            <a:avLst/>
          </a:prstGeom>
          <a:noFill/>
          <a:ln w="0">
            <a:noFill/>
          </a:ln>
        </p:spPr>
        <p:txBody>
          <a:bodyPr wrap="square" lIns="0" tIns="0" rIns="0" bIns="0" anchor="t">
            <a:noAutofit/>
          </a:bodyPr>
          <a:lstStyle/>
          <a:p>
            <a:pPr algn="ctr">
              <a:defRPr sz="1575" b="0">
                <a:solidFill>
                  <a:srgbClr val="536C7C"/>
                </a:solidFill>
                <a:latin typeface="Aptos"/>
                <a:ea typeface="Aptos"/>
                <a:cs typeface="Aptos"/>
              </a:defRPr>
            </a:pPr>
            <a:r>
              <a:rPr sz="1575" b="0">
                <a:solidFill>
                  <a:srgbClr val="536C7C"/>
                </a:solidFill>
                <a:latin typeface="Aptos"/>
                <a:ea typeface="Aptos"/>
                <a:cs typeface="Aptos"/>
              </a:rPr>
              <a:t>17,040 rpm per rotor</a:t>
            </a:r>
            <a:endParaRPr sz="1575" b="0">
              <a:solidFill>
                <a:srgbClr val="536C7C"/>
              </a:solidFill>
              <a:latin typeface="Aptos"/>
              <a:ea typeface="Aptos"/>
              <a:cs typeface="Aptos"/>
            </a:endParaRPr>
          </a:p>
        </p:txBody>
      </p:sp>
      <p:pic>
        <p:nvPicPr>
          <p:cNvPr id="28" name="图片 27"/>
          <p:cNvPicPr>
            <a:picLocks noChangeAspect="1"/>
          </p:cNvPicPr>
          <p:nvPr/>
        </p:nvPicPr>
        <p:blipFill>
          <a:blip r:embed="rId1"/>
          <a:stretch>
            <a:fillRect/>
          </a:stretch>
        </p:blipFill>
        <p:spPr>
          <a:xfrm>
            <a:off x="161925" y="2530288"/>
            <a:ext cx="3581400" cy="3054724"/>
          </a:xfrm>
          <a:prstGeom prst="rect">
            <a:avLst/>
          </a:prstGeom>
        </p:spPr>
      </p:pic>
      <p:sp>
        <p:nvSpPr>
          <p:cNvPr id="10" name="v3_text_122"/>
          <p:cNvSpPr>
            <a:spLocks noGrp="1"/>
          </p:cNvSpPr>
          <p:nvPr/>
        </p:nvSpPr>
        <p:spPr>
          <a:xfrm>
            <a:off x="3600450" y="1724025"/>
            <a:ext cx="3514725" cy="361950"/>
          </a:xfrm>
          <a:prstGeom prst="rect">
            <a:avLst/>
          </a:prstGeom>
          <a:noFill/>
          <a:ln w="0">
            <a:noFill/>
          </a:ln>
        </p:spPr>
        <p:txBody>
          <a:bodyPr wrap="square" lIns="0" tIns="0" rIns="0" bIns="0" anchor="t">
            <a:noAutofit/>
          </a:bodyPr>
          <a:lstStyle/>
          <a:p>
            <a:pPr algn="ctr">
              <a:defRPr sz="2250" b="1">
                <a:solidFill>
                  <a:srgbClr val="42769F"/>
                </a:solidFill>
                <a:latin typeface="Aptos"/>
                <a:ea typeface="Aptos"/>
                <a:cs typeface="Aptos"/>
              </a:defRPr>
            </a:pPr>
            <a:r>
              <a:rPr sz="2250" b="1">
                <a:solidFill>
                  <a:srgbClr val="42769F"/>
                </a:solidFill>
                <a:latin typeface="Aptos"/>
                <a:ea typeface="Aptos"/>
                <a:cs typeface="Aptos"/>
              </a:rPr>
              <a:t>D = 13 cm</a:t>
            </a:r>
            <a:endParaRPr sz="2250" b="1">
              <a:solidFill>
                <a:srgbClr val="42769F"/>
              </a:solidFill>
              <a:latin typeface="Aptos"/>
              <a:ea typeface="Aptos"/>
              <a:cs typeface="Aptos"/>
            </a:endParaRPr>
          </a:p>
        </p:txBody>
      </p:sp>
      <p:sp>
        <p:nvSpPr>
          <p:cNvPr id="11" name="v3_text_123"/>
          <p:cNvSpPr>
            <a:spLocks noGrp="1"/>
          </p:cNvSpPr>
          <p:nvPr/>
        </p:nvSpPr>
        <p:spPr>
          <a:xfrm>
            <a:off x="3600450" y="2133600"/>
            <a:ext cx="3514725" cy="295275"/>
          </a:xfrm>
          <a:prstGeom prst="rect">
            <a:avLst/>
          </a:prstGeom>
          <a:noFill/>
          <a:ln w="0">
            <a:noFill/>
          </a:ln>
        </p:spPr>
        <p:txBody>
          <a:bodyPr wrap="square" lIns="0" tIns="0" rIns="0" bIns="0" anchor="t">
            <a:noAutofit/>
          </a:bodyPr>
          <a:lstStyle/>
          <a:p>
            <a:pPr algn="ctr">
              <a:defRPr sz="1575" b="0">
                <a:solidFill>
                  <a:srgbClr val="536C7C"/>
                </a:solidFill>
                <a:latin typeface="Aptos"/>
                <a:ea typeface="Aptos"/>
                <a:cs typeface="Aptos"/>
              </a:defRPr>
            </a:pPr>
            <a:r>
              <a:rPr sz="1575" b="0">
                <a:solidFill>
                  <a:srgbClr val="536C7C"/>
                </a:solidFill>
                <a:latin typeface="Aptos"/>
                <a:ea typeface="Aptos"/>
                <a:cs typeface="Aptos"/>
              </a:rPr>
              <a:t>7,819 rpm per rotor</a:t>
            </a:r>
            <a:endParaRPr sz="1575" b="0">
              <a:solidFill>
                <a:srgbClr val="536C7C"/>
              </a:solidFill>
              <a:latin typeface="Aptos"/>
              <a:ea typeface="Aptos"/>
              <a:cs typeface="Aptos"/>
            </a:endParaRPr>
          </a:p>
        </p:txBody>
      </p:sp>
      <p:pic>
        <p:nvPicPr>
          <p:cNvPr id="31" name="图片 30"/>
          <p:cNvPicPr>
            <a:picLocks noChangeAspect="1"/>
          </p:cNvPicPr>
          <p:nvPr/>
        </p:nvPicPr>
        <p:blipFill>
          <a:blip r:embed="rId2"/>
          <a:stretch>
            <a:fillRect/>
          </a:stretch>
        </p:blipFill>
        <p:spPr>
          <a:xfrm>
            <a:off x="3600450" y="2530288"/>
            <a:ext cx="3581400" cy="3054724"/>
          </a:xfrm>
          <a:prstGeom prst="rect">
            <a:avLst/>
          </a:prstGeom>
        </p:spPr>
      </p:pic>
      <p:sp>
        <p:nvSpPr>
          <p:cNvPr id="13" name="v3_text_124"/>
          <p:cNvSpPr>
            <a:spLocks noGrp="1"/>
          </p:cNvSpPr>
          <p:nvPr/>
        </p:nvSpPr>
        <p:spPr>
          <a:xfrm>
            <a:off x="7038975" y="1724025"/>
            <a:ext cx="3514725" cy="361950"/>
          </a:xfrm>
          <a:prstGeom prst="rect">
            <a:avLst/>
          </a:prstGeom>
          <a:noFill/>
          <a:ln w="0">
            <a:noFill/>
          </a:ln>
        </p:spPr>
        <p:txBody>
          <a:bodyPr wrap="square" lIns="0" tIns="0" rIns="0" bIns="0" anchor="t">
            <a:noAutofit/>
          </a:bodyPr>
          <a:lstStyle/>
          <a:p>
            <a:pPr algn="ctr">
              <a:defRPr sz="2250" b="1">
                <a:solidFill>
                  <a:srgbClr val="42769F"/>
                </a:solidFill>
                <a:latin typeface="Aptos"/>
                <a:ea typeface="Aptos"/>
                <a:cs typeface="Aptos"/>
              </a:defRPr>
            </a:pPr>
            <a:r>
              <a:rPr sz="2250" b="1">
                <a:solidFill>
                  <a:srgbClr val="42769F"/>
                </a:solidFill>
                <a:latin typeface="Aptos"/>
                <a:ea typeface="Aptos"/>
                <a:cs typeface="Aptos"/>
              </a:rPr>
              <a:t>D = 40 cm</a:t>
            </a:r>
            <a:endParaRPr sz="2250" b="1">
              <a:solidFill>
                <a:srgbClr val="42769F"/>
              </a:solidFill>
              <a:latin typeface="Aptos"/>
              <a:ea typeface="Aptos"/>
              <a:cs typeface="Aptos"/>
            </a:endParaRPr>
          </a:p>
        </p:txBody>
      </p:sp>
      <p:sp>
        <p:nvSpPr>
          <p:cNvPr id="14" name="v3_text_125"/>
          <p:cNvSpPr>
            <a:spLocks noGrp="1"/>
          </p:cNvSpPr>
          <p:nvPr/>
        </p:nvSpPr>
        <p:spPr>
          <a:xfrm>
            <a:off x="7038975" y="2133600"/>
            <a:ext cx="3514725" cy="295275"/>
          </a:xfrm>
          <a:prstGeom prst="rect">
            <a:avLst/>
          </a:prstGeom>
          <a:noFill/>
          <a:ln w="0">
            <a:noFill/>
          </a:ln>
        </p:spPr>
        <p:txBody>
          <a:bodyPr wrap="square" lIns="0" tIns="0" rIns="0" bIns="0" anchor="t">
            <a:noAutofit/>
          </a:bodyPr>
          <a:lstStyle/>
          <a:p>
            <a:pPr algn="ctr">
              <a:defRPr sz="1575" b="0">
                <a:solidFill>
                  <a:srgbClr val="536C7C"/>
                </a:solidFill>
                <a:latin typeface="Aptos"/>
                <a:ea typeface="Aptos"/>
                <a:cs typeface="Aptos"/>
              </a:defRPr>
            </a:pPr>
            <a:r>
              <a:rPr sz="1575" b="0">
                <a:solidFill>
                  <a:srgbClr val="536C7C"/>
                </a:solidFill>
                <a:latin typeface="Aptos"/>
                <a:ea typeface="Aptos"/>
                <a:cs typeface="Aptos"/>
              </a:rPr>
              <a:t>2,566 rpm per rotor</a:t>
            </a:r>
            <a:endParaRPr sz="1575" b="0">
              <a:solidFill>
                <a:srgbClr val="536C7C"/>
              </a:solidFill>
              <a:latin typeface="Aptos"/>
              <a:ea typeface="Aptos"/>
              <a:cs typeface="Aptos"/>
            </a:endParaRPr>
          </a:p>
        </p:txBody>
      </p:sp>
      <p:pic>
        <p:nvPicPr>
          <p:cNvPr id="34" name="图片 33"/>
          <p:cNvPicPr>
            <a:picLocks noChangeAspect="1"/>
          </p:cNvPicPr>
          <p:nvPr/>
        </p:nvPicPr>
        <p:blipFill>
          <a:blip r:embed="rId3"/>
          <a:stretch>
            <a:fillRect/>
          </a:stretch>
        </p:blipFill>
        <p:spPr>
          <a:xfrm>
            <a:off x="7038975" y="2530288"/>
            <a:ext cx="3581400" cy="3054724"/>
          </a:xfrm>
          <a:prstGeom prst="rect">
            <a:avLst/>
          </a:prstGeom>
        </p:spPr>
      </p:pic>
      <p:pic>
        <p:nvPicPr>
          <p:cNvPr id="35" name="图片 34"/>
          <p:cNvPicPr>
            <a:picLocks noChangeAspect="1"/>
          </p:cNvPicPr>
          <p:nvPr/>
        </p:nvPicPr>
        <p:blipFill>
          <a:blip r:embed="rId4"/>
          <a:stretch>
            <a:fillRect/>
          </a:stretch>
        </p:blipFill>
        <p:spPr>
          <a:xfrm>
            <a:off x="10572750" y="2857500"/>
            <a:ext cx="1333500" cy="2714625"/>
          </a:xfrm>
          <a:prstGeom prst="rect">
            <a:avLst/>
          </a:prstGeom>
        </p:spPr>
      </p:pic>
      <p:sp>
        <p:nvSpPr>
          <p:cNvPr id="17" name="v3_text_126"/>
          <p:cNvSpPr>
            <a:spLocks noGrp="1"/>
          </p:cNvSpPr>
          <p:nvPr/>
        </p:nvSpPr>
        <p:spPr>
          <a:xfrm>
            <a:off x="4743450" y="5762625"/>
            <a:ext cx="6515100" cy="333375"/>
          </a:xfrm>
          <a:prstGeom prst="rect">
            <a:avLst/>
          </a:prstGeom>
          <a:noFill/>
          <a:ln w="0">
            <a:noFill/>
          </a:ln>
        </p:spPr>
        <p:txBody>
          <a:bodyPr wrap="square" lIns="0" tIns="0" rIns="0" bIns="0" anchor="t">
            <a:noAutofit/>
          </a:bodyPr>
          <a:lstStyle/>
          <a:p>
            <a:pPr algn="l">
              <a:defRPr sz="1950" b="1">
                <a:solidFill>
                  <a:srgbClr val="16344B"/>
                </a:solidFill>
                <a:latin typeface="Aptos"/>
                <a:ea typeface="Aptos"/>
                <a:cs typeface="Aptos"/>
              </a:defRPr>
            </a:pPr>
            <a:r>
              <a:rPr sz="1950" b="1">
                <a:solidFill>
                  <a:srgbClr val="16344B"/>
                </a:solidFill>
                <a:latin typeface="Aptos"/>
                <a:ea typeface="Aptos"/>
                <a:cs typeface="Aptos"/>
              </a:rPr>
              <a:t>Common axes and color scale</a:t>
            </a:r>
            <a:endParaRPr sz="1950" b="1">
              <a:solidFill>
                <a:srgbClr val="16344B"/>
              </a:solidFill>
              <a:latin typeface="Aptos"/>
              <a:ea typeface="Aptos"/>
              <a:cs typeface="Aptos"/>
            </a:endParaRPr>
          </a:p>
        </p:txBody>
      </p:sp>
      <p:sp>
        <p:nvSpPr>
          <p:cNvPr id="18" name="v3_text_127"/>
          <p:cNvSpPr>
            <a:spLocks noGrp="1"/>
          </p:cNvSpPr>
          <p:nvPr/>
        </p:nvSpPr>
        <p:spPr>
          <a:xfrm>
            <a:off x="4743450" y="6096000"/>
            <a:ext cx="6515100" cy="285750"/>
          </a:xfrm>
          <a:prstGeom prst="rect">
            <a:avLst/>
          </a:prstGeom>
          <a:noFill/>
          <a:ln w="0">
            <a:noFill/>
          </a:ln>
        </p:spPr>
        <p:txBody>
          <a:bodyPr wrap="square" lIns="0" tIns="0" rIns="0" bIns="0" anchor="t">
            <a:noAutofit/>
          </a:bodyPr>
          <a:lstStyle/>
          <a:p>
            <a:pPr algn="l">
              <a:defRPr sz="1650" b="0">
                <a:solidFill>
                  <a:srgbClr val="536C7C"/>
                </a:solidFill>
                <a:latin typeface="Aptos"/>
                <a:ea typeface="Aptos"/>
                <a:cs typeface="Aptos"/>
              </a:defRPr>
            </a:pPr>
            <a:r>
              <a:rPr sz="1650" b="0">
                <a:solidFill>
                  <a:srgbClr val="536C7C"/>
                </a:solidFill>
                <a:latin typeface="Aptos"/>
                <a:ea typeface="Aptos"/>
                <a:cs typeface="Aptos"/>
              </a:rPr>
              <a:t>13 cm coverage ends at Z/D = 0.875</a:t>
            </a:r>
            <a:endParaRPr sz="1650" b="0">
              <a:solidFill>
                <a:srgbClr val="536C7C"/>
              </a:solidFill>
              <a:latin typeface="Aptos"/>
              <a:ea typeface="Aptos"/>
              <a:cs typeface="Aptos"/>
            </a:endParaRPr>
          </a:p>
        </p:txBody>
      </p:sp>
      <p:sp>
        <p:nvSpPr>
          <p:cNvPr id="19" name="v3_text_128"/>
          <p:cNvSpPr>
            <a:spLocks noGrp="1"/>
          </p:cNvSpPr>
          <p:nvPr/>
        </p:nvSpPr>
        <p:spPr>
          <a:xfrm>
            <a:off x="533400" y="6096000"/>
            <a:ext cx="2286000" cy="276225"/>
          </a:xfrm>
          <a:prstGeom prst="rect">
            <a:avLst/>
          </a:prstGeom>
          <a:noFill/>
          <a:ln w="0">
            <a:noFill/>
          </a:ln>
        </p:spPr>
        <p:txBody>
          <a:bodyPr wrap="square" lIns="0" tIns="0" rIns="0" bIns="0" anchor="t">
            <a:noAutofit/>
          </a:bodyPr>
          <a:lstStyle/>
          <a:p>
            <a:pPr algn="l">
              <a:defRPr sz="1725" b="1">
                <a:solidFill>
                  <a:srgbClr val="C93635"/>
                </a:solidFill>
                <a:latin typeface="Aptos"/>
                <a:ea typeface="Aptos"/>
                <a:cs typeface="Aptos"/>
              </a:defRPr>
            </a:pPr>
            <a:r>
              <a:rPr sz="1725" b="1">
                <a:solidFill>
                  <a:srgbClr val="C93635"/>
                </a:solidFill>
                <a:latin typeface="Aptos"/>
                <a:ea typeface="Aptos"/>
                <a:cs typeface="Aptos"/>
              </a:rPr>
              <a:t>PRELIMINARY</a:t>
            </a:r>
            <a:endParaRPr sz="1725" b="1">
              <a:solidFill>
                <a:srgbClr val="C93635"/>
              </a:solidFill>
              <a:latin typeface="Aptos"/>
              <a:ea typeface="Aptos"/>
              <a:cs typeface="Aptos"/>
            </a:endParaRPr>
          </a:p>
        </p:txBody>
      </p:sp>
    </p:spTree>
  </p:cSld>
  <p:clrMapOvr>
    <a:masterClrMapping/>
  </p:clrMapOvr>
  <mc:AlternateContent xmlns:mc="http://schemas.openxmlformats.org/markup-compatibility/2006">
    <mc:Choice xmlns:p14="http://schemas.microsoft.com/office/powerpoint/2010/main" Requires="p14">
      <p:transition p14:dur="350">
        <p:fade thruBlk="1"/>
      </p:transition>
    </mc:Choice>
    <mc:Fallback>
      <p:transition>
        <p:fade thruBlk="1"/>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v3_shape_130"/>
          <p:cNvSpPr>
            <a:spLocks noGrp="1"/>
          </p:cNvSpPr>
          <p:nvPr/>
        </p:nvSpPr>
        <p:spPr>
          <a:xfrm>
            <a:off x="0" y="0"/>
            <a:ext cx="12192000" cy="85725"/>
          </a:xfrm>
          <a:prstGeom prst="rect">
            <a:avLst/>
          </a:prstGeom>
          <a:solidFill>
            <a:srgbClr val="42769F"/>
          </a:solidFill>
          <a:ln w="0">
            <a:noFill/>
          </a:ln>
        </p:spPr>
      </p:sp>
      <p:sp>
        <p:nvSpPr>
          <p:cNvPr id="2" name="v3_text_131"/>
          <p:cNvSpPr>
            <a:spLocks noGrp="1"/>
          </p:cNvSpPr>
          <p:nvPr/>
        </p:nvSpPr>
        <p:spPr>
          <a:xfrm>
            <a:off x="533400" y="381000"/>
            <a:ext cx="11125200" cy="638175"/>
          </a:xfrm>
          <a:prstGeom prst="rect">
            <a:avLst/>
          </a:prstGeom>
          <a:noFill/>
          <a:ln w="0">
            <a:noFill/>
          </a:ln>
        </p:spPr>
        <p:txBody>
          <a:bodyPr wrap="square" lIns="0" tIns="0" rIns="0" bIns="0" anchor="t">
            <a:noAutofit/>
          </a:bodyPr>
          <a:lstStyle/>
          <a:p>
            <a:pPr algn="l">
              <a:defRPr sz="3225" b="1">
                <a:solidFill>
                  <a:srgbClr val="16344B"/>
                </a:solidFill>
                <a:latin typeface="Aptos"/>
                <a:ea typeface="Aptos"/>
                <a:cs typeface="Aptos"/>
              </a:defRPr>
            </a:pPr>
            <a:r>
              <a:rPr sz="3225" b="1">
                <a:solidFill>
                  <a:srgbClr val="16344B"/>
                </a:solidFill>
                <a:latin typeface="Aptos"/>
                <a:ea typeface="Aptos"/>
                <a:cs typeface="Aptos"/>
              </a:rPr>
              <a:t>Similar spacing trends across three scales</a:t>
            </a:r>
            <a:endParaRPr sz="3225" b="1">
              <a:solidFill>
                <a:srgbClr val="16344B"/>
              </a:solidFill>
              <a:latin typeface="Aptos"/>
              <a:ea typeface="Aptos"/>
              <a:cs typeface="Aptos"/>
            </a:endParaRPr>
          </a:p>
        </p:txBody>
      </p:sp>
      <p:sp>
        <p:nvSpPr>
          <p:cNvPr id="3" name="v3_shape_132"/>
          <p:cNvSpPr>
            <a:spLocks noGrp="1"/>
          </p:cNvSpPr>
          <p:nvPr/>
        </p:nvSpPr>
        <p:spPr>
          <a:xfrm>
            <a:off x="533400" y="6419850"/>
            <a:ext cx="11125200" cy="9525"/>
          </a:xfrm>
          <a:prstGeom prst="rect">
            <a:avLst/>
          </a:prstGeom>
          <a:solidFill>
            <a:srgbClr val="CCDAE4"/>
          </a:solidFill>
          <a:ln w="0">
            <a:noFill/>
          </a:ln>
        </p:spPr>
      </p:sp>
      <p:sp>
        <p:nvSpPr>
          <p:cNvPr id="4" name="v3_text_133"/>
          <p:cNvSpPr>
            <a:spLocks noGrp="1"/>
          </p:cNvSpPr>
          <p:nvPr/>
        </p:nvSpPr>
        <p:spPr>
          <a:xfrm>
            <a:off x="533400" y="6515100"/>
            <a:ext cx="10477500" cy="219075"/>
          </a:xfrm>
          <a:prstGeom prst="rect">
            <a:avLst/>
          </a:prstGeom>
          <a:noFill/>
          <a:ln w="0">
            <a:noFill/>
          </a:ln>
        </p:spPr>
        <p:txBody>
          <a:bodyPr wrap="square" lIns="0" tIns="0" rIns="0" bIns="0" anchor="t">
            <a:noAutofit/>
          </a:bodyPr>
          <a:lstStyle/>
          <a:p>
            <a:pPr algn="l">
              <a:defRPr sz="900" b="0">
                <a:solidFill>
                  <a:srgbClr val="536C7C"/>
                </a:solidFill>
                <a:latin typeface="Aptos"/>
                <a:ea typeface="Aptos"/>
                <a:cs typeface="Aptos"/>
              </a:defRPr>
            </a:pPr>
            <a:r>
              <a:rPr lang="en-US" sz="900" b="0">
                <a:solidFill>
                  <a:srgbClr val="536C7C"/>
                </a:solidFill>
                <a:latin typeface="Aptos"/>
                <a:ea typeface="Aptos"/>
                <a:cs typeface="Aptos"/>
              </a:rPr>
              <a:t>Mean microphone level in dB(A). Correlations use ten shared positions at Z/D = 0.25 and 0.875.</a:t>
            </a:r>
            <a:endParaRPr sz="900" b="0">
              <a:solidFill>
                <a:srgbClr val="536C7C"/>
              </a:solidFill>
              <a:latin typeface="Aptos"/>
              <a:ea typeface="Aptos"/>
              <a:cs typeface="Aptos"/>
            </a:endParaRPr>
          </a:p>
        </p:txBody>
      </p:sp>
      <p:sp>
        <p:nvSpPr>
          <p:cNvPr id="5" name="v3_text_134"/>
          <p:cNvSpPr>
            <a:spLocks noGrp="1"/>
          </p:cNvSpPr>
          <p:nvPr/>
        </p:nvSpPr>
        <p:spPr>
          <a:xfrm>
            <a:off x="11239500" y="6496050"/>
            <a:ext cx="419100" cy="238125"/>
          </a:xfrm>
          <a:prstGeom prst="rect">
            <a:avLst/>
          </a:prstGeom>
          <a:noFill/>
          <a:ln w="0">
            <a:noFill/>
          </a:ln>
        </p:spPr>
        <p:txBody>
          <a:bodyPr wrap="square" lIns="0" tIns="0" rIns="0" bIns="0" anchor="t">
            <a:noAutofit/>
          </a:bodyPr>
          <a:lstStyle/>
          <a:p>
            <a:pPr algn="r">
              <a:defRPr sz="1125" b="0">
                <a:solidFill>
                  <a:srgbClr val="42769F"/>
                </a:solidFill>
                <a:latin typeface="Aptos"/>
                <a:ea typeface="Aptos"/>
                <a:cs typeface="Aptos"/>
              </a:defRPr>
            </a:pPr>
            <a:r>
              <a:rPr sz="1125" b="0">
                <a:solidFill>
                  <a:srgbClr val="42769F"/>
                </a:solidFill>
                <a:latin typeface="Aptos"/>
                <a:ea typeface="Aptos"/>
                <a:cs typeface="Aptos"/>
              </a:rPr>
              <a:t>11</a:t>
            </a:r>
            <a:endParaRPr sz="1125" b="0">
              <a:solidFill>
                <a:srgbClr val="42769F"/>
              </a:solidFill>
              <a:latin typeface="Aptos"/>
              <a:ea typeface="Aptos"/>
              <a:cs typeface="Aptos"/>
            </a:endParaRPr>
          </a:p>
        </p:txBody>
      </p:sp>
      <p:graphicFrame>
        <p:nvGraphicFramePr>
          <p:cNvPr id="18" name="Chart"/>
          <p:cNvGraphicFramePr/>
          <p:nvPr/>
        </p:nvGraphicFramePr>
        <p:xfrm>
          <a:off x="390525" y="1352550"/>
          <a:ext cx="7229475" cy="4314825"/>
        </p:xfrm>
        <a:graphic>
          <a:graphicData uri="http://schemas.openxmlformats.org/drawingml/2006/chart">
            <c:chart xmlns:c="http://schemas.openxmlformats.org/drawingml/2006/chart" xmlns:r="http://schemas.openxmlformats.org/officeDocument/2006/relationships" r:id="rId1"/>
          </a:graphicData>
        </a:graphic>
      </p:graphicFrame>
      <p:sp>
        <p:nvSpPr>
          <p:cNvPr id="7" name="v3_text_135"/>
          <p:cNvSpPr>
            <a:spLocks noGrp="1"/>
          </p:cNvSpPr>
          <p:nvPr/>
        </p:nvSpPr>
        <p:spPr>
          <a:xfrm>
            <a:off x="8086725" y="1514475"/>
            <a:ext cx="3571875" cy="695325"/>
          </a:xfrm>
          <a:prstGeom prst="rect">
            <a:avLst/>
          </a:prstGeom>
          <a:noFill/>
          <a:ln w="0">
            <a:noFill/>
          </a:ln>
        </p:spPr>
        <p:txBody>
          <a:bodyPr wrap="square" lIns="0" tIns="0" rIns="0" bIns="0" anchor="t">
            <a:noAutofit/>
          </a:bodyPr>
          <a:lstStyle/>
          <a:p>
            <a:pPr algn="l">
              <a:defRPr sz="2250" b="1">
                <a:solidFill>
                  <a:srgbClr val="42769F"/>
                </a:solidFill>
                <a:latin typeface="Aptos"/>
                <a:ea typeface="Aptos"/>
                <a:cs typeface="Aptos"/>
              </a:defRPr>
            </a:pPr>
            <a:r>
              <a:rPr sz="2250" b="1">
                <a:solidFill>
                  <a:srgbClr val="42769F"/>
                </a:solidFill>
                <a:latin typeface="Aptos"/>
                <a:ea typeface="Aptos"/>
                <a:cs typeface="Aptos"/>
              </a:rPr>
              <a:t>A shared sampled peak</a:t>
            </a:r>
            <a:endParaRPr sz="2250" b="1">
              <a:solidFill>
                <a:srgbClr val="42769F"/>
              </a:solidFill>
              <a:latin typeface="Aptos"/>
              <a:ea typeface="Aptos"/>
              <a:cs typeface="Aptos"/>
            </a:endParaRPr>
          </a:p>
        </p:txBody>
      </p:sp>
      <p:sp>
        <p:nvSpPr>
          <p:cNvPr id="8" name="v3_text_136"/>
          <p:cNvSpPr>
            <a:spLocks noGrp="1"/>
          </p:cNvSpPr>
          <p:nvPr/>
        </p:nvSpPr>
        <p:spPr>
          <a:xfrm>
            <a:off x="8086725" y="2305050"/>
            <a:ext cx="3581400" cy="1076325"/>
          </a:xfrm>
          <a:prstGeom prst="rect">
            <a:avLst/>
          </a:prstGeom>
          <a:noFill/>
          <a:ln w="0">
            <a:noFill/>
          </a:ln>
        </p:spPr>
        <p:txBody>
          <a:bodyPr wrap="square" lIns="0" tIns="0" rIns="0" bIns="0" anchor="t">
            <a:noAutofit/>
          </a:bodyPr>
          <a:lstStyle/>
          <a:p>
            <a:pPr algn="l">
              <a:defRPr sz="1875" b="0">
                <a:solidFill>
                  <a:srgbClr val="16344B"/>
                </a:solidFill>
                <a:latin typeface="Aptos"/>
                <a:ea typeface="Aptos"/>
                <a:cs typeface="Aptos"/>
              </a:defRPr>
            </a:pPr>
            <a:r>
              <a:rPr sz="1875" b="0">
                <a:solidFill>
                  <a:srgbClr val="16344B"/>
                </a:solidFill>
                <a:latin typeface="Aptos"/>
                <a:ea typeface="Aptos"/>
                <a:cs typeface="Aptos"/>
              </a:rPr>
              <a:t>All three diameters peak at</a:t>
            </a:r>
            <a:endParaRPr sz="1875" b="0">
              <a:solidFill>
                <a:srgbClr val="16344B"/>
              </a:solidFill>
              <a:latin typeface="Aptos"/>
              <a:ea typeface="Aptos"/>
              <a:cs typeface="Aptos"/>
            </a:endParaRPr>
          </a:p>
          <a:p>
            <a:pPr algn="l">
              <a:defRPr sz="1875" b="0">
                <a:solidFill>
                  <a:srgbClr val="16344B"/>
                </a:solidFill>
                <a:latin typeface="Aptos"/>
                <a:ea typeface="Aptos"/>
                <a:cs typeface="Aptos"/>
              </a:defRPr>
            </a:pPr>
            <a:r>
              <a:rPr sz="1875" b="0">
                <a:solidFill>
                  <a:srgbClr val="16344B"/>
                </a:solidFill>
                <a:latin typeface="Aptos"/>
                <a:ea typeface="Aptos"/>
                <a:cs typeface="Aptos"/>
              </a:rPr>
              <a:t>X/D = 0.55 and Z/D = 0.25.</a:t>
            </a:r>
            <a:endParaRPr sz="1875" b="0">
              <a:solidFill>
                <a:srgbClr val="16344B"/>
              </a:solidFill>
              <a:latin typeface="Aptos"/>
              <a:ea typeface="Aptos"/>
              <a:cs typeface="Aptos"/>
            </a:endParaRPr>
          </a:p>
          <a:p>
            <a:pPr algn="l">
              <a:defRPr sz="1875" b="0">
                <a:solidFill>
                  <a:srgbClr val="16344B"/>
                </a:solidFill>
                <a:latin typeface="Aptos"/>
                <a:ea typeface="Aptos"/>
                <a:cs typeface="Aptos"/>
              </a:defRPr>
            </a:pPr>
            <a:r>
              <a:rPr sz="1875" b="0">
                <a:solidFill>
                  <a:srgbClr val="16344B"/>
                </a:solidFill>
                <a:latin typeface="Aptos"/>
                <a:ea typeface="Aptos"/>
                <a:cs typeface="Aptos"/>
              </a:rPr>
              <a:t>Their overall levels differ.</a:t>
            </a:r>
            <a:endParaRPr sz="1875" b="0">
              <a:solidFill>
                <a:srgbClr val="16344B"/>
              </a:solidFill>
              <a:latin typeface="Aptos"/>
              <a:ea typeface="Aptos"/>
              <a:cs typeface="Aptos"/>
            </a:endParaRPr>
          </a:p>
        </p:txBody>
      </p:sp>
      <p:sp>
        <p:nvSpPr>
          <p:cNvPr id="9" name="v3_text_137"/>
          <p:cNvSpPr>
            <a:spLocks noGrp="1"/>
          </p:cNvSpPr>
          <p:nvPr/>
        </p:nvSpPr>
        <p:spPr>
          <a:xfrm>
            <a:off x="8086725" y="3838575"/>
            <a:ext cx="3581400" cy="695325"/>
          </a:xfrm>
          <a:prstGeom prst="rect">
            <a:avLst/>
          </a:prstGeom>
          <a:noFill/>
          <a:ln w="0">
            <a:noFill/>
          </a:ln>
        </p:spPr>
        <p:txBody>
          <a:bodyPr wrap="square" lIns="0" tIns="0" rIns="0" bIns="0" anchor="t">
            <a:noAutofit/>
          </a:bodyPr>
          <a:lstStyle/>
          <a:p>
            <a:pPr algn="l">
              <a:defRPr sz="2250" b="1">
                <a:solidFill>
                  <a:srgbClr val="42769F"/>
                </a:solidFill>
                <a:latin typeface="Aptos"/>
                <a:ea typeface="Aptos"/>
                <a:cs typeface="Aptos"/>
              </a:defRPr>
            </a:pPr>
            <a:r>
              <a:rPr sz="2250" b="1">
                <a:solidFill>
                  <a:srgbClr val="42769F"/>
                </a:solidFill>
                <a:latin typeface="Aptos"/>
                <a:ea typeface="Aptos"/>
                <a:cs typeface="Aptos"/>
              </a:rPr>
              <a:t>A similar spatial response</a:t>
            </a:r>
            <a:endParaRPr sz="2250" b="1">
              <a:solidFill>
                <a:srgbClr val="42769F"/>
              </a:solidFill>
              <a:latin typeface="Aptos"/>
              <a:ea typeface="Aptos"/>
              <a:cs typeface="Aptos"/>
            </a:endParaRPr>
          </a:p>
        </p:txBody>
      </p:sp>
      <p:sp>
        <p:nvSpPr>
          <p:cNvPr id="10" name="v3_text_138"/>
          <p:cNvSpPr>
            <a:spLocks noGrp="1"/>
          </p:cNvSpPr>
          <p:nvPr/>
        </p:nvSpPr>
        <p:spPr>
          <a:xfrm>
            <a:off x="8086725" y="4619625"/>
            <a:ext cx="3581400" cy="1104900"/>
          </a:xfrm>
          <a:prstGeom prst="rect">
            <a:avLst/>
          </a:prstGeom>
          <a:noFill/>
          <a:ln w="0">
            <a:noFill/>
          </a:ln>
        </p:spPr>
        <p:txBody>
          <a:bodyPr wrap="square" lIns="0" tIns="0" rIns="0" bIns="0" anchor="t">
            <a:noAutofit/>
          </a:bodyPr>
          <a:lstStyle/>
          <a:p>
            <a:pPr algn="l">
              <a:defRPr sz="1875" b="0">
                <a:solidFill>
                  <a:srgbClr val="16344B"/>
                </a:solidFill>
                <a:latin typeface="Aptos"/>
                <a:ea typeface="Aptos"/>
                <a:cs typeface="Aptos"/>
              </a:defRPr>
            </a:pPr>
            <a:r>
              <a:rPr sz="1875" b="0">
                <a:solidFill>
                  <a:srgbClr val="16344B"/>
                </a:solidFill>
                <a:latin typeface="Aptos"/>
                <a:ea typeface="Aptos"/>
                <a:cs typeface="Aptos"/>
              </a:rPr>
              <a:t>Rank correlations: 0.90 to 0.98</a:t>
            </a:r>
            <a:endParaRPr sz="1875" b="0">
              <a:solidFill>
                <a:srgbClr val="16344B"/>
              </a:solidFill>
              <a:latin typeface="Aptos"/>
              <a:ea typeface="Aptos"/>
              <a:cs typeface="Aptos"/>
            </a:endParaRPr>
          </a:p>
          <a:p>
            <a:pPr algn="l">
              <a:defRPr sz="1875" b="0">
                <a:solidFill>
                  <a:srgbClr val="16344B"/>
                </a:solidFill>
                <a:latin typeface="Aptos"/>
                <a:ea typeface="Aptos"/>
                <a:cs typeface="Aptos"/>
              </a:defRPr>
            </a:pPr>
            <a:r>
              <a:rPr sz="1875" b="0">
                <a:solidFill>
                  <a:srgbClr val="16344B"/>
                </a:solidFill>
                <a:latin typeface="Aptos"/>
                <a:ea typeface="Aptos"/>
                <a:cs typeface="Aptos"/>
              </a:rPr>
              <a:t>Across ten shared positions</a:t>
            </a:r>
            <a:endParaRPr sz="1875" b="0">
              <a:solidFill>
                <a:srgbClr val="16344B"/>
              </a:solidFill>
              <a:latin typeface="Aptos"/>
              <a:ea typeface="Aptos"/>
              <a:cs typeface="Aptos"/>
            </a:endParaRPr>
          </a:p>
          <a:p>
            <a:pPr algn="l">
              <a:defRPr sz="1875" b="0">
                <a:solidFill>
                  <a:srgbClr val="16344B"/>
                </a:solidFill>
                <a:latin typeface="Aptos"/>
                <a:ea typeface="Aptos"/>
                <a:cs typeface="Aptos"/>
              </a:defRPr>
            </a:pPr>
            <a:r>
              <a:rPr sz="1875" b="0">
                <a:solidFill>
                  <a:srgbClr val="16344B"/>
                </a:solidFill>
                <a:latin typeface="Aptos"/>
                <a:ea typeface="Aptos"/>
                <a:cs typeface="Aptos"/>
              </a:rPr>
              <a:t>at two axial spacings</a:t>
            </a:r>
            <a:endParaRPr sz="1875" b="0">
              <a:solidFill>
                <a:srgbClr val="16344B"/>
              </a:solidFill>
              <a:latin typeface="Aptos"/>
              <a:ea typeface="Aptos"/>
              <a:cs typeface="Aptos"/>
            </a:endParaRPr>
          </a:p>
        </p:txBody>
      </p:sp>
      <p:sp>
        <p:nvSpPr>
          <p:cNvPr id="11" name="v3_text_139"/>
          <p:cNvSpPr>
            <a:spLocks noGrp="1"/>
          </p:cNvSpPr>
          <p:nvPr/>
        </p:nvSpPr>
        <p:spPr>
          <a:xfrm>
            <a:off x="1743075" y="5762625"/>
            <a:ext cx="5972175" cy="314325"/>
          </a:xfrm>
          <a:prstGeom prst="rect">
            <a:avLst/>
          </a:prstGeom>
          <a:noFill/>
          <a:ln w="0">
            <a:noFill/>
          </a:ln>
        </p:spPr>
        <p:txBody>
          <a:bodyPr wrap="square" lIns="0" tIns="0" rIns="0" bIns="0" anchor="t">
            <a:noAutofit/>
          </a:bodyPr>
          <a:lstStyle/>
          <a:p>
            <a:pPr algn="ctr">
              <a:defRPr sz="1725" b="0">
                <a:solidFill>
                  <a:srgbClr val="536C7C"/>
                </a:solidFill>
                <a:latin typeface="Aptos"/>
                <a:ea typeface="Aptos"/>
                <a:cs typeface="Aptos"/>
              </a:defRPr>
            </a:pPr>
            <a:r>
              <a:rPr sz="1725" b="0">
                <a:solidFill>
                  <a:srgbClr val="536C7C"/>
                </a:solidFill>
                <a:latin typeface="Aptos"/>
                <a:ea typeface="Aptos"/>
                <a:cs typeface="Aptos"/>
              </a:rPr>
              <a:t>Slice at Z/D = 0.25.  Tip Mach ≈ 0.157.</a:t>
            </a:r>
            <a:endParaRPr sz="1725" b="0">
              <a:solidFill>
                <a:srgbClr val="536C7C"/>
              </a:solidFill>
              <a:latin typeface="Aptos"/>
              <a:ea typeface="Aptos"/>
              <a:cs typeface="Aptos"/>
            </a:endParaRPr>
          </a:p>
        </p:txBody>
      </p:sp>
      <p:sp>
        <p:nvSpPr>
          <p:cNvPr id="12" name="v3_text_140"/>
          <p:cNvSpPr>
            <a:spLocks noGrp="1"/>
          </p:cNvSpPr>
          <p:nvPr/>
        </p:nvSpPr>
        <p:spPr>
          <a:xfrm>
            <a:off x="533400" y="6096000"/>
            <a:ext cx="2286000" cy="276225"/>
          </a:xfrm>
          <a:prstGeom prst="rect">
            <a:avLst/>
          </a:prstGeom>
          <a:noFill/>
          <a:ln w="0">
            <a:noFill/>
          </a:ln>
        </p:spPr>
        <p:txBody>
          <a:bodyPr wrap="square" lIns="0" tIns="0" rIns="0" bIns="0" anchor="t">
            <a:noAutofit/>
          </a:bodyPr>
          <a:lstStyle/>
          <a:p>
            <a:pPr algn="l">
              <a:defRPr sz="1725" b="1">
                <a:solidFill>
                  <a:srgbClr val="C93635"/>
                </a:solidFill>
                <a:latin typeface="Aptos"/>
                <a:ea typeface="Aptos"/>
                <a:cs typeface="Aptos"/>
              </a:defRPr>
            </a:pPr>
            <a:r>
              <a:rPr sz="1725" b="1">
                <a:solidFill>
                  <a:srgbClr val="C93635"/>
                </a:solidFill>
                <a:latin typeface="Aptos"/>
                <a:ea typeface="Aptos"/>
                <a:cs typeface="Aptos"/>
              </a:rPr>
              <a:t>PRELIMINARY</a:t>
            </a:r>
            <a:endParaRPr sz="1725" b="1">
              <a:solidFill>
                <a:srgbClr val="C93635"/>
              </a:solidFill>
              <a:latin typeface="Aptos"/>
              <a:ea typeface="Aptos"/>
              <a:cs typeface="Aptos"/>
            </a:endParaRPr>
          </a:p>
        </p:txBody>
      </p:sp>
    </p:spTree>
  </p:cSld>
  <p:clrMapOvr>
    <a:masterClrMapping/>
  </p:clrMapOvr>
  <mc:AlternateContent xmlns:mc="http://schemas.openxmlformats.org/markup-compatibility/2006">
    <mc:Choice xmlns:p14="http://schemas.microsoft.com/office/powerpoint/2010/main" Requires="p14">
      <p:transition p14:dur="350">
        <p:fade thruBlk="1"/>
      </p:transition>
    </mc:Choice>
    <mc:Fallback>
      <p:transition>
        <p:fade thruBlk="1"/>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v3_shape_140"/>
          <p:cNvSpPr>
            <a:spLocks noGrp="1"/>
          </p:cNvSpPr>
          <p:nvPr/>
        </p:nvSpPr>
        <p:spPr>
          <a:xfrm>
            <a:off x="0" y="0"/>
            <a:ext cx="12192000" cy="85725"/>
          </a:xfrm>
          <a:prstGeom prst="rect">
            <a:avLst/>
          </a:prstGeom>
          <a:solidFill>
            <a:srgbClr val="42769F"/>
          </a:solidFill>
          <a:ln w="0">
            <a:noFill/>
          </a:ln>
        </p:spPr>
        <p:txBody>
          <a:bodyPr/>
          <a:lstStyle/>
          <a:p>
            <a:endParaRPr lang="zh-CN" altLang="en-US"/>
          </a:p>
        </p:txBody>
      </p:sp>
      <p:sp>
        <p:nvSpPr>
          <p:cNvPr id="2" name="v3_text_141"/>
          <p:cNvSpPr>
            <a:spLocks noGrp="1"/>
          </p:cNvSpPr>
          <p:nvPr/>
        </p:nvSpPr>
        <p:spPr>
          <a:xfrm>
            <a:off x="533400" y="381000"/>
            <a:ext cx="11125200" cy="1022350"/>
          </a:xfrm>
          <a:prstGeom prst="rect">
            <a:avLst/>
          </a:prstGeom>
          <a:noFill/>
          <a:ln w="0">
            <a:noFill/>
          </a:ln>
        </p:spPr>
        <p:txBody>
          <a:bodyPr wrap="square" lIns="0" tIns="0" rIns="0" bIns="0" anchor="t">
            <a:noAutofit/>
          </a:bodyPr>
          <a:lstStyle/>
          <a:p>
            <a:pPr algn="l">
              <a:defRPr sz="3225" b="1">
                <a:solidFill>
                  <a:srgbClr val="16344B"/>
                </a:solidFill>
                <a:latin typeface="Aptos"/>
                <a:ea typeface="Aptos"/>
                <a:cs typeface="Aptos"/>
              </a:defRPr>
            </a:pPr>
            <a:r>
              <a:rPr sz="3225" b="1">
                <a:solidFill>
                  <a:srgbClr val="16344B"/>
                </a:solidFill>
                <a:latin typeface="Aptos"/>
                <a:ea typeface="Aptos"/>
                <a:cs typeface="Aptos"/>
              </a:rPr>
              <a:t>Next steps for quieter </a:t>
            </a:r>
            <a:r>
              <a:rPr lang="en-US" sz="3225" b="1">
                <a:solidFill>
                  <a:srgbClr val="16344B"/>
                </a:solidFill>
                <a:latin typeface="Aptos"/>
                <a:ea typeface="Aptos"/>
                <a:cs typeface="Aptos"/>
              </a:rPr>
              <a:t>UAM design and flight planing for air</a:t>
            </a:r>
            <a:r>
              <a:rPr sz="3225" b="1">
                <a:solidFill>
                  <a:srgbClr val="16344B"/>
                </a:solidFill>
                <a:latin typeface="Aptos"/>
                <a:ea typeface="Aptos"/>
                <a:cs typeface="Aptos"/>
              </a:rPr>
              <a:t> transportation</a:t>
            </a:r>
            <a:endParaRPr sz="3225" b="1">
              <a:solidFill>
                <a:srgbClr val="16344B"/>
              </a:solidFill>
              <a:latin typeface="Aptos"/>
              <a:ea typeface="Aptos"/>
              <a:cs typeface="Aptos"/>
            </a:endParaRPr>
          </a:p>
        </p:txBody>
      </p:sp>
      <p:sp>
        <p:nvSpPr>
          <p:cNvPr id="3" name="v3_shape_142"/>
          <p:cNvSpPr>
            <a:spLocks noGrp="1"/>
          </p:cNvSpPr>
          <p:nvPr/>
        </p:nvSpPr>
        <p:spPr>
          <a:xfrm>
            <a:off x="533400" y="6419850"/>
            <a:ext cx="11125200" cy="9525"/>
          </a:xfrm>
          <a:prstGeom prst="rect">
            <a:avLst/>
          </a:prstGeom>
          <a:solidFill>
            <a:srgbClr val="CCDAE4"/>
          </a:solidFill>
          <a:ln w="0">
            <a:noFill/>
          </a:ln>
        </p:spPr>
        <p:txBody>
          <a:bodyPr/>
          <a:lstStyle/>
          <a:p>
            <a:endParaRPr lang="zh-CN" altLang="en-US"/>
          </a:p>
        </p:txBody>
      </p:sp>
      <p:sp>
        <p:nvSpPr>
          <p:cNvPr id="4" name="v3_text_143">
            <a:hlinkClick r:id="rId1"/>
          </p:cNvPr>
          <p:cNvSpPr>
            <a:spLocks noGrp="1"/>
          </p:cNvSpPr>
          <p:nvPr/>
        </p:nvSpPr>
        <p:spPr>
          <a:xfrm>
            <a:off x="533400" y="6515100"/>
            <a:ext cx="10477500" cy="219075"/>
          </a:xfrm>
          <a:prstGeom prst="rect">
            <a:avLst/>
          </a:prstGeom>
          <a:noFill/>
          <a:ln w="0">
            <a:noFill/>
          </a:ln>
        </p:spPr>
        <p:txBody>
          <a:bodyPr wrap="square" lIns="0" tIns="0" rIns="0" bIns="0" anchor="t">
            <a:noAutofit/>
          </a:bodyPr>
          <a:lstStyle/>
          <a:p>
            <a:pPr algn="l">
              <a:defRPr sz="900" b="0">
                <a:solidFill>
                  <a:srgbClr val="536C7C"/>
                </a:solidFill>
                <a:latin typeface="Aptos"/>
                <a:ea typeface="Aptos"/>
                <a:cs typeface="Aptos"/>
              </a:defRPr>
            </a:pPr>
            <a:r>
              <a:rPr lang="en-US" sz="900" b="0">
                <a:solidFill>
                  <a:srgbClr val="536C7C"/>
                </a:solidFill>
                <a:latin typeface="Aptos"/>
                <a:ea typeface="Aptos"/>
                <a:cs typeface="Aptos"/>
              </a:rPr>
              <a:t>NASA, Advanced Air Mobility; aircraft: Airbus, CityAirbus NextGen.</a:t>
            </a:r>
            <a:endParaRPr sz="900" b="0">
              <a:solidFill>
                <a:srgbClr val="536C7C"/>
              </a:solidFill>
              <a:latin typeface="Aptos"/>
              <a:ea typeface="Aptos"/>
              <a:cs typeface="Aptos"/>
            </a:endParaRPr>
          </a:p>
        </p:txBody>
      </p:sp>
      <p:sp>
        <p:nvSpPr>
          <p:cNvPr id="5" name="v3_text_144"/>
          <p:cNvSpPr>
            <a:spLocks noGrp="1"/>
          </p:cNvSpPr>
          <p:nvPr/>
        </p:nvSpPr>
        <p:spPr>
          <a:xfrm>
            <a:off x="11239500" y="6496050"/>
            <a:ext cx="419100" cy="238125"/>
          </a:xfrm>
          <a:prstGeom prst="rect">
            <a:avLst/>
          </a:prstGeom>
          <a:noFill/>
          <a:ln w="0">
            <a:noFill/>
          </a:ln>
        </p:spPr>
        <p:txBody>
          <a:bodyPr wrap="square" lIns="0" tIns="0" rIns="0" bIns="0" anchor="t">
            <a:noAutofit/>
          </a:bodyPr>
          <a:lstStyle/>
          <a:p>
            <a:pPr algn="r">
              <a:defRPr sz="1125" b="0">
                <a:solidFill>
                  <a:srgbClr val="42769F"/>
                </a:solidFill>
                <a:latin typeface="Aptos"/>
                <a:ea typeface="Aptos"/>
                <a:cs typeface="Aptos"/>
              </a:defRPr>
            </a:pPr>
            <a:r>
              <a:rPr sz="1125" b="0">
                <a:solidFill>
                  <a:srgbClr val="42769F"/>
                </a:solidFill>
                <a:latin typeface="Aptos"/>
                <a:ea typeface="Aptos"/>
                <a:cs typeface="Aptos"/>
              </a:rPr>
              <a:t>12</a:t>
            </a:r>
            <a:endParaRPr sz="1125" b="0">
              <a:solidFill>
                <a:srgbClr val="42769F"/>
              </a:solidFill>
              <a:latin typeface="Aptos"/>
              <a:ea typeface="Aptos"/>
              <a:cs typeface="Aptos"/>
            </a:endParaRPr>
          </a:p>
        </p:txBody>
      </p:sp>
      <p:sp>
        <p:nvSpPr>
          <p:cNvPr id="6" name="v3_text_145"/>
          <p:cNvSpPr>
            <a:spLocks noGrp="1"/>
          </p:cNvSpPr>
          <p:nvPr>
            <p:custDataLst>
              <p:tags r:id="rId2"/>
            </p:custDataLst>
          </p:nvPr>
        </p:nvSpPr>
        <p:spPr>
          <a:xfrm>
            <a:off x="426085" y="1518285"/>
            <a:ext cx="504825" cy="428625"/>
          </a:xfrm>
          <a:prstGeom prst="rect">
            <a:avLst/>
          </a:prstGeom>
          <a:noFill/>
          <a:ln w="0">
            <a:noFill/>
          </a:ln>
        </p:spPr>
        <p:txBody>
          <a:bodyPr wrap="square" lIns="0" tIns="0" rIns="0" bIns="0" anchor="t">
            <a:noAutofit/>
          </a:bodyPr>
          <a:lstStyle/>
          <a:p>
            <a:pPr algn="l">
              <a:defRPr sz="2325" b="1">
                <a:solidFill>
                  <a:srgbClr val="D58A35"/>
                </a:solidFill>
                <a:latin typeface="Aptos"/>
                <a:ea typeface="Aptos"/>
                <a:cs typeface="Aptos"/>
              </a:defRPr>
            </a:pPr>
            <a:r>
              <a:rPr sz="2325" b="1">
                <a:solidFill>
                  <a:srgbClr val="D58A35"/>
                </a:solidFill>
                <a:latin typeface="Aptos"/>
                <a:ea typeface="Aptos"/>
                <a:cs typeface="Aptos"/>
              </a:rPr>
              <a:t>01</a:t>
            </a:r>
            <a:endParaRPr sz="2325" b="1">
              <a:solidFill>
                <a:srgbClr val="D58A35"/>
              </a:solidFill>
              <a:latin typeface="Aptos"/>
              <a:ea typeface="Aptos"/>
              <a:cs typeface="Aptos"/>
            </a:endParaRPr>
          </a:p>
        </p:txBody>
      </p:sp>
      <p:sp>
        <p:nvSpPr>
          <p:cNvPr id="7" name="v3_text_146"/>
          <p:cNvSpPr>
            <a:spLocks noGrp="1"/>
          </p:cNvSpPr>
          <p:nvPr>
            <p:custDataLst>
              <p:tags r:id="rId3"/>
            </p:custDataLst>
          </p:nvPr>
        </p:nvSpPr>
        <p:spPr>
          <a:xfrm>
            <a:off x="1121410" y="1518285"/>
            <a:ext cx="5953125" cy="409575"/>
          </a:xfrm>
          <a:prstGeom prst="rect">
            <a:avLst/>
          </a:prstGeom>
          <a:noFill/>
          <a:ln w="0">
            <a:noFill/>
          </a:ln>
        </p:spPr>
        <p:txBody>
          <a:bodyPr wrap="square" lIns="0" tIns="0" rIns="0" bIns="0" anchor="t">
            <a:noAutofit/>
          </a:bodyPr>
          <a:lstStyle/>
          <a:p>
            <a:pPr algn="l">
              <a:defRPr sz="2325" b="1">
                <a:solidFill>
                  <a:srgbClr val="42769F"/>
                </a:solidFill>
                <a:latin typeface="Aptos"/>
                <a:ea typeface="Aptos"/>
                <a:cs typeface="Aptos"/>
              </a:defRPr>
            </a:pPr>
            <a:r>
              <a:rPr sz="2325" b="1">
                <a:solidFill>
                  <a:srgbClr val="42769F"/>
                </a:solidFill>
                <a:latin typeface="Aptos"/>
                <a:ea typeface="Aptos"/>
                <a:cs typeface="Aptos"/>
              </a:rPr>
              <a:t>Continue simulation</a:t>
            </a:r>
            <a:endParaRPr sz="2325" b="1">
              <a:solidFill>
                <a:srgbClr val="42769F"/>
              </a:solidFill>
              <a:latin typeface="Aptos"/>
              <a:ea typeface="Aptos"/>
              <a:cs typeface="Aptos"/>
            </a:endParaRPr>
          </a:p>
        </p:txBody>
      </p:sp>
      <p:sp>
        <p:nvSpPr>
          <p:cNvPr id="8" name="v3_text_147"/>
          <p:cNvSpPr>
            <a:spLocks noGrp="1"/>
          </p:cNvSpPr>
          <p:nvPr>
            <p:custDataLst>
              <p:tags r:id="rId4"/>
            </p:custDataLst>
          </p:nvPr>
        </p:nvSpPr>
        <p:spPr>
          <a:xfrm>
            <a:off x="1121410" y="2032635"/>
            <a:ext cx="5991225" cy="657225"/>
          </a:xfrm>
          <a:prstGeom prst="rect">
            <a:avLst/>
          </a:prstGeom>
          <a:noFill/>
          <a:ln w="0">
            <a:noFill/>
          </a:ln>
        </p:spPr>
        <p:txBody>
          <a:bodyPr wrap="square" lIns="0" tIns="0" rIns="0" bIns="0" anchor="t">
            <a:noAutofit/>
          </a:bodyPr>
          <a:lstStyle/>
          <a:p>
            <a:pPr algn="l">
              <a:defRPr sz="1875" b="0">
                <a:solidFill>
                  <a:srgbClr val="16344B"/>
                </a:solidFill>
                <a:latin typeface="Aptos"/>
                <a:ea typeface="Aptos"/>
                <a:cs typeface="Aptos"/>
              </a:defRPr>
            </a:pPr>
            <a:r>
              <a:rPr sz="1875" b="0">
                <a:solidFill>
                  <a:srgbClr val="16344B"/>
                </a:solidFill>
                <a:latin typeface="Aptos"/>
                <a:ea typeface="Aptos"/>
                <a:cs typeface="Aptos"/>
              </a:rPr>
              <a:t>Run propeller performance and noise cases</a:t>
            </a:r>
            <a:endParaRPr sz="1875" b="0">
              <a:solidFill>
                <a:srgbClr val="16344B"/>
              </a:solidFill>
              <a:latin typeface="Aptos"/>
              <a:ea typeface="Aptos"/>
              <a:cs typeface="Aptos"/>
            </a:endParaRPr>
          </a:p>
          <a:p>
            <a:pPr algn="l">
              <a:defRPr sz="1875" b="0">
                <a:solidFill>
                  <a:srgbClr val="16344B"/>
                </a:solidFill>
                <a:latin typeface="Aptos"/>
                <a:ea typeface="Aptos"/>
                <a:cs typeface="Aptos"/>
              </a:defRPr>
            </a:pPr>
            <a:r>
              <a:rPr sz="1875" b="0">
                <a:solidFill>
                  <a:srgbClr val="16344B"/>
                </a:solidFill>
                <a:latin typeface="Aptos"/>
                <a:ea typeface="Aptos"/>
                <a:cs typeface="Aptos"/>
              </a:rPr>
              <a:t>on our computing cluster.</a:t>
            </a:r>
            <a:endParaRPr sz="1875" b="0">
              <a:solidFill>
                <a:srgbClr val="16344B"/>
              </a:solidFill>
              <a:latin typeface="Aptos"/>
              <a:ea typeface="Aptos"/>
              <a:cs typeface="Aptos"/>
            </a:endParaRPr>
          </a:p>
        </p:txBody>
      </p:sp>
      <p:sp>
        <p:nvSpPr>
          <p:cNvPr id="9" name="v3_text_148"/>
          <p:cNvSpPr>
            <a:spLocks noGrp="1"/>
          </p:cNvSpPr>
          <p:nvPr>
            <p:custDataLst>
              <p:tags r:id="rId5"/>
            </p:custDataLst>
          </p:nvPr>
        </p:nvSpPr>
        <p:spPr>
          <a:xfrm>
            <a:off x="426085" y="2937510"/>
            <a:ext cx="504825" cy="428625"/>
          </a:xfrm>
          <a:prstGeom prst="rect">
            <a:avLst/>
          </a:prstGeom>
          <a:noFill/>
          <a:ln w="0">
            <a:noFill/>
          </a:ln>
        </p:spPr>
        <p:txBody>
          <a:bodyPr wrap="square" lIns="0" tIns="0" rIns="0" bIns="0" anchor="t">
            <a:noAutofit/>
          </a:bodyPr>
          <a:lstStyle/>
          <a:p>
            <a:pPr algn="l">
              <a:defRPr sz="2325" b="1">
                <a:solidFill>
                  <a:srgbClr val="D58A35"/>
                </a:solidFill>
                <a:latin typeface="Aptos"/>
                <a:ea typeface="Aptos"/>
                <a:cs typeface="Aptos"/>
              </a:defRPr>
            </a:pPr>
            <a:r>
              <a:rPr sz="2325" b="1">
                <a:solidFill>
                  <a:srgbClr val="D58A35"/>
                </a:solidFill>
                <a:latin typeface="Aptos"/>
                <a:ea typeface="Aptos"/>
                <a:cs typeface="Aptos"/>
              </a:rPr>
              <a:t>02</a:t>
            </a:r>
            <a:endParaRPr sz="2325" b="1">
              <a:solidFill>
                <a:srgbClr val="D58A35"/>
              </a:solidFill>
              <a:latin typeface="Aptos"/>
              <a:ea typeface="Aptos"/>
              <a:cs typeface="Aptos"/>
            </a:endParaRPr>
          </a:p>
        </p:txBody>
      </p:sp>
      <p:sp>
        <p:nvSpPr>
          <p:cNvPr id="10" name="v3_text_149"/>
          <p:cNvSpPr>
            <a:spLocks noGrp="1"/>
          </p:cNvSpPr>
          <p:nvPr>
            <p:custDataLst>
              <p:tags r:id="rId6"/>
            </p:custDataLst>
          </p:nvPr>
        </p:nvSpPr>
        <p:spPr>
          <a:xfrm>
            <a:off x="1121410" y="2937510"/>
            <a:ext cx="5953125" cy="409575"/>
          </a:xfrm>
          <a:prstGeom prst="rect">
            <a:avLst/>
          </a:prstGeom>
          <a:noFill/>
          <a:ln w="0">
            <a:noFill/>
          </a:ln>
        </p:spPr>
        <p:txBody>
          <a:bodyPr wrap="square" lIns="0" tIns="0" rIns="0" bIns="0" anchor="t">
            <a:noAutofit/>
          </a:bodyPr>
          <a:lstStyle/>
          <a:p>
            <a:pPr algn="l">
              <a:defRPr sz="2325" b="1">
                <a:solidFill>
                  <a:srgbClr val="42769F"/>
                </a:solidFill>
                <a:latin typeface="Aptos"/>
                <a:ea typeface="Aptos"/>
                <a:cs typeface="Aptos"/>
              </a:defRPr>
            </a:pPr>
            <a:r>
              <a:rPr sz="2325" b="1">
                <a:solidFill>
                  <a:srgbClr val="42769F"/>
                </a:solidFill>
                <a:latin typeface="Aptos"/>
                <a:ea typeface="Aptos"/>
                <a:cs typeface="Aptos"/>
              </a:rPr>
              <a:t>Complete the test stand</a:t>
            </a:r>
            <a:endParaRPr sz="2325" b="1">
              <a:solidFill>
                <a:srgbClr val="42769F"/>
              </a:solidFill>
              <a:latin typeface="Aptos"/>
              <a:ea typeface="Aptos"/>
              <a:cs typeface="Aptos"/>
            </a:endParaRPr>
          </a:p>
        </p:txBody>
      </p:sp>
      <p:sp>
        <p:nvSpPr>
          <p:cNvPr id="11" name="v3_text_150"/>
          <p:cNvSpPr>
            <a:spLocks noGrp="1"/>
          </p:cNvSpPr>
          <p:nvPr>
            <p:custDataLst>
              <p:tags r:id="rId7"/>
            </p:custDataLst>
          </p:nvPr>
        </p:nvSpPr>
        <p:spPr>
          <a:xfrm>
            <a:off x="1121410" y="3451860"/>
            <a:ext cx="5991225" cy="657225"/>
          </a:xfrm>
          <a:prstGeom prst="rect">
            <a:avLst/>
          </a:prstGeom>
          <a:noFill/>
          <a:ln w="0">
            <a:noFill/>
          </a:ln>
        </p:spPr>
        <p:txBody>
          <a:bodyPr wrap="square" lIns="0" tIns="0" rIns="0" bIns="0" anchor="t">
            <a:noAutofit/>
          </a:bodyPr>
          <a:lstStyle/>
          <a:p>
            <a:pPr algn="l">
              <a:defRPr sz="1875" b="0">
                <a:solidFill>
                  <a:srgbClr val="16344B"/>
                </a:solidFill>
                <a:latin typeface="Aptos"/>
                <a:ea typeface="Aptos"/>
                <a:cs typeface="Aptos"/>
              </a:defRPr>
            </a:pPr>
            <a:r>
              <a:rPr sz="1875" b="0">
                <a:solidFill>
                  <a:srgbClr val="16344B"/>
                </a:solidFill>
                <a:latin typeface="Aptos"/>
                <a:ea typeface="Aptos"/>
                <a:cs typeface="Aptos"/>
              </a:rPr>
              <a:t>Finish fabrication and collect measurements</a:t>
            </a:r>
            <a:endParaRPr sz="1875" b="0">
              <a:solidFill>
                <a:srgbClr val="16344B"/>
              </a:solidFill>
              <a:latin typeface="Aptos"/>
              <a:ea typeface="Aptos"/>
              <a:cs typeface="Aptos"/>
            </a:endParaRPr>
          </a:p>
          <a:p>
            <a:pPr algn="l">
              <a:defRPr sz="1875" b="0">
                <a:solidFill>
                  <a:srgbClr val="16344B"/>
                </a:solidFill>
                <a:latin typeface="Aptos"/>
                <a:ea typeface="Aptos"/>
                <a:cs typeface="Aptos"/>
              </a:defRPr>
            </a:pPr>
            <a:r>
              <a:rPr sz="1875" b="0">
                <a:solidFill>
                  <a:srgbClr val="16344B"/>
                </a:solidFill>
                <a:latin typeface="Aptos"/>
                <a:ea typeface="Aptos"/>
                <a:cs typeface="Aptos"/>
              </a:rPr>
              <a:t>across sizes, spacing and rotor speeds.</a:t>
            </a:r>
            <a:endParaRPr sz="1875" b="0">
              <a:solidFill>
                <a:srgbClr val="16344B"/>
              </a:solidFill>
              <a:latin typeface="Aptos"/>
              <a:ea typeface="Aptos"/>
              <a:cs typeface="Aptos"/>
            </a:endParaRPr>
          </a:p>
        </p:txBody>
      </p:sp>
      <p:sp>
        <p:nvSpPr>
          <p:cNvPr id="12" name="v3_text_151"/>
          <p:cNvSpPr>
            <a:spLocks noGrp="1"/>
          </p:cNvSpPr>
          <p:nvPr>
            <p:custDataLst>
              <p:tags r:id="rId8"/>
            </p:custDataLst>
          </p:nvPr>
        </p:nvSpPr>
        <p:spPr>
          <a:xfrm>
            <a:off x="426085" y="4356735"/>
            <a:ext cx="504825" cy="428625"/>
          </a:xfrm>
          <a:prstGeom prst="rect">
            <a:avLst/>
          </a:prstGeom>
          <a:noFill/>
          <a:ln w="0">
            <a:noFill/>
          </a:ln>
        </p:spPr>
        <p:txBody>
          <a:bodyPr wrap="square" lIns="0" tIns="0" rIns="0" bIns="0" anchor="t">
            <a:noAutofit/>
          </a:bodyPr>
          <a:lstStyle/>
          <a:p>
            <a:pPr algn="l">
              <a:defRPr sz="2325" b="1">
                <a:solidFill>
                  <a:srgbClr val="D58A35"/>
                </a:solidFill>
                <a:latin typeface="Aptos"/>
                <a:ea typeface="Aptos"/>
                <a:cs typeface="Aptos"/>
              </a:defRPr>
            </a:pPr>
            <a:r>
              <a:rPr sz="2325" b="1">
                <a:solidFill>
                  <a:srgbClr val="D58A35"/>
                </a:solidFill>
                <a:latin typeface="Aptos"/>
                <a:ea typeface="Aptos"/>
                <a:cs typeface="Aptos"/>
              </a:rPr>
              <a:t>03</a:t>
            </a:r>
            <a:endParaRPr sz="2325" b="1">
              <a:solidFill>
                <a:srgbClr val="D58A35"/>
              </a:solidFill>
              <a:latin typeface="Aptos"/>
              <a:ea typeface="Aptos"/>
              <a:cs typeface="Aptos"/>
            </a:endParaRPr>
          </a:p>
        </p:txBody>
      </p:sp>
      <p:sp>
        <p:nvSpPr>
          <p:cNvPr id="13" name="v3_text_152"/>
          <p:cNvSpPr>
            <a:spLocks noGrp="1"/>
          </p:cNvSpPr>
          <p:nvPr>
            <p:custDataLst>
              <p:tags r:id="rId9"/>
            </p:custDataLst>
          </p:nvPr>
        </p:nvSpPr>
        <p:spPr>
          <a:xfrm>
            <a:off x="1121410" y="4356735"/>
            <a:ext cx="5953125" cy="409575"/>
          </a:xfrm>
          <a:prstGeom prst="rect">
            <a:avLst/>
          </a:prstGeom>
          <a:noFill/>
          <a:ln w="0">
            <a:noFill/>
          </a:ln>
        </p:spPr>
        <p:txBody>
          <a:bodyPr wrap="square" lIns="0" tIns="0" rIns="0" bIns="0" anchor="t">
            <a:noAutofit/>
          </a:bodyPr>
          <a:lstStyle/>
          <a:p>
            <a:pPr algn="l">
              <a:defRPr sz="2325" b="1">
                <a:solidFill>
                  <a:srgbClr val="42769F"/>
                </a:solidFill>
                <a:latin typeface="Aptos"/>
                <a:ea typeface="Aptos"/>
                <a:cs typeface="Aptos"/>
              </a:defRPr>
            </a:pPr>
            <a:r>
              <a:rPr lang="en-US" sz="2325" b="1">
                <a:solidFill>
                  <a:srgbClr val="42769F"/>
                </a:solidFill>
                <a:latin typeface="Aptos"/>
                <a:ea typeface="Aptos"/>
                <a:cs typeface="Aptos"/>
              </a:rPr>
              <a:t>Develop Scaling Laws</a:t>
            </a:r>
            <a:endParaRPr lang="en-US" sz="2325" b="1">
              <a:solidFill>
                <a:srgbClr val="42769F"/>
              </a:solidFill>
              <a:latin typeface="Aptos"/>
              <a:ea typeface="Aptos"/>
              <a:cs typeface="Aptos"/>
            </a:endParaRPr>
          </a:p>
        </p:txBody>
      </p:sp>
      <p:sp>
        <p:nvSpPr>
          <p:cNvPr id="14" name="v3_text_153"/>
          <p:cNvSpPr>
            <a:spLocks noGrp="1"/>
          </p:cNvSpPr>
          <p:nvPr>
            <p:custDataLst>
              <p:tags r:id="rId10"/>
            </p:custDataLst>
          </p:nvPr>
        </p:nvSpPr>
        <p:spPr>
          <a:xfrm>
            <a:off x="1121410" y="4871085"/>
            <a:ext cx="5991225" cy="657225"/>
          </a:xfrm>
          <a:prstGeom prst="rect">
            <a:avLst/>
          </a:prstGeom>
          <a:noFill/>
          <a:ln w="0">
            <a:noFill/>
          </a:ln>
        </p:spPr>
        <p:txBody>
          <a:bodyPr wrap="square" lIns="0" tIns="0" rIns="0" bIns="0" anchor="t">
            <a:noAutofit/>
          </a:bodyPr>
          <a:lstStyle/>
          <a:p>
            <a:pPr algn="l">
              <a:defRPr sz="1875" b="0">
                <a:solidFill>
                  <a:srgbClr val="16344B"/>
                </a:solidFill>
                <a:latin typeface="Aptos"/>
                <a:ea typeface="Aptos"/>
                <a:cs typeface="Aptos"/>
              </a:defRPr>
            </a:pPr>
            <a:r>
              <a:rPr sz="1875" b="0">
                <a:solidFill>
                  <a:srgbClr val="16344B"/>
                </a:solidFill>
                <a:latin typeface="Aptos"/>
                <a:ea typeface="Aptos"/>
                <a:cs typeface="Aptos"/>
              </a:rPr>
              <a:t>Use machine learning to help connect scales,</a:t>
            </a:r>
            <a:endParaRPr sz="1875" b="0">
              <a:solidFill>
                <a:srgbClr val="16344B"/>
              </a:solidFill>
              <a:latin typeface="Aptos"/>
              <a:ea typeface="Aptos"/>
              <a:cs typeface="Aptos"/>
            </a:endParaRPr>
          </a:p>
          <a:p>
            <a:pPr algn="l">
              <a:defRPr sz="1875" b="0">
                <a:solidFill>
                  <a:srgbClr val="16344B"/>
                </a:solidFill>
                <a:latin typeface="Aptos"/>
                <a:ea typeface="Aptos"/>
                <a:cs typeface="Aptos"/>
              </a:defRPr>
            </a:pPr>
            <a:r>
              <a:rPr sz="1875" b="0">
                <a:solidFill>
                  <a:srgbClr val="16344B"/>
                </a:solidFill>
                <a:latin typeface="Aptos"/>
                <a:ea typeface="Aptos"/>
                <a:cs typeface="Aptos"/>
              </a:rPr>
              <a:t>then test predictions on an unseen diameter.</a:t>
            </a:r>
            <a:endParaRPr sz="1875" b="0">
              <a:solidFill>
                <a:srgbClr val="16344B"/>
              </a:solidFill>
              <a:latin typeface="Aptos"/>
              <a:ea typeface="Aptos"/>
              <a:cs typeface="Aptos"/>
            </a:endParaRPr>
          </a:p>
        </p:txBody>
      </p:sp>
      <p:pic>
        <p:nvPicPr>
          <p:cNvPr id="33" name="图片 32"/>
          <p:cNvPicPr>
            <a:picLocks noChangeAspect="1"/>
          </p:cNvPicPr>
          <p:nvPr/>
        </p:nvPicPr>
        <p:blipFill>
          <a:blip r:embed="rId11"/>
          <a:stretch>
            <a:fillRect/>
          </a:stretch>
        </p:blipFill>
        <p:spPr>
          <a:xfrm>
            <a:off x="7724775" y="1704975"/>
            <a:ext cx="3933825" cy="1678022"/>
          </a:xfrm>
          <a:prstGeom prst="rect">
            <a:avLst/>
          </a:prstGeom>
        </p:spPr>
      </p:pic>
      <p:sp>
        <p:nvSpPr>
          <p:cNvPr id="16" name="v3_text_154"/>
          <p:cNvSpPr>
            <a:spLocks noGrp="1"/>
          </p:cNvSpPr>
          <p:nvPr/>
        </p:nvSpPr>
        <p:spPr>
          <a:xfrm>
            <a:off x="7800975" y="3695700"/>
            <a:ext cx="3857625" cy="409575"/>
          </a:xfrm>
          <a:prstGeom prst="rect">
            <a:avLst/>
          </a:prstGeom>
          <a:noFill/>
          <a:ln w="0">
            <a:noFill/>
          </a:ln>
        </p:spPr>
        <p:txBody>
          <a:bodyPr wrap="square" lIns="0" tIns="0" rIns="0" bIns="0" anchor="t">
            <a:noAutofit/>
          </a:bodyPr>
          <a:lstStyle/>
          <a:p>
            <a:pPr algn="l">
              <a:defRPr sz="2250" b="1">
                <a:solidFill>
                  <a:srgbClr val="42769F"/>
                </a:solidFill>
                <a:latin typeface="Aptos"/>
                <a:ea typeface="Aptos"/>
                <a:cs typeface="Aptos"/>
              </a:defRPr>
            </a:pPr>
            <a:r>
              <a:rPr lang="en-US" sz="2250" b="1">
                <a:solidFill>
                  <a:srgbClr val="42769F"/>
                </a:solidFill>
                <a:latin typeface="Aptos"/>
                <a:ea typeface="Aptos"/>
                <a:cs typeface="Aptos"/>
              </a:rPr>
              <a:t>Quieter travel and delivery</a:t>
            </a:r>
            <a:endParaRPr sz="2250" b="1">
              <a:solidFill>
                <a:srgbClr val="42769F"/>
              </a:solidFill>
              <a:latin typeface="Aptos"/>
              <a:ea typeface="Aptos"/>
              <a:cs typeface="Aptos"/>
            </a:endParaRPr>
          </a:p>
        </p:txBody>
      </p:sp>
      <p:sp>
        <p:nvSpPr>
          <p:cNvPr id="17" name="v3_text_155"/>
          <p:cNvSpPr>
            <a:spLocks noGrp="1"/>
          </p:cNvSpPr>
          <p:nvPr/>
        </p:nvSpPr>
        <p:spPr>
          <a:xfrm>
            <a:off x="7800975" y="4229100"/>
            <a:ext cx="3857625" cy="1200150"/>
          </a:xfrm>
          <a:prstGeom prst="rect">
            <a:avLst/>
          </a:prstGeom>
          <a:noFill/>
          <a:ln w="0">
            <a:noFill/>
          </a:ln>
        </p:spPr>
        <p:txBody>
          <a:bodyPr wrap="square" lIns="0" tIns="0" rIns="0" bIns="0" anchor="t">
            <a:noAutofit/>
          </a:bodyPr>
          <a:lstStyle/>
          <a:p>
            <a:pPr algn="l">
              <a:defRPr sz="2025" b="0">
                <a:solidFill>
                  <a:srgbClr val="16344B"/>
                </a:solidFill>
                <a:latin typeface="Aptos"/>
                <a:ea typeface="Aptos"/>
                <a:cs typeface="Aptos"/>
              </a:defRPr>
            </a:pPr>
            <a:r>
              <a:rPr lang="en-US" sz="2025" b="0">
                <a:solidFill>
                  <a:srgbClr val="16344B"/>
                </a:solidFill>
                <a:latin typeface="Aptos"/>
                <a:ea typeface="Aptos"/>
                <a:cs typeface="Aptos"/>
              </a:rPr>
              <a:t>Help engineers choose efficient,
quieter layouts for passenger
travel and delivery.</a:t>
            </a:r>
            <a:endParaRPr sz="2025" b="0">
              <a:solidFill>
                <a:srgbClr val="16344B"/>
              </a:solidFill>
              <a:latin typeface="Aptos"/>
              <a:ea typeface="Aptos"/>
              <a:cs typeface="Aptos"/>
            </a:endParaRPr>
          </a:p>
        </p:txBody>
      </p:sp>
      <p:sp>
        <p:nvSpPr>
          <p:cNvPr id="18" name="v3_text_156"/>
          <p:cNvSpPr>
            <a:spLocks noGrp="1"/>
          </p:cNvSpPr>
          <p:nvPr/>
        </p:nvSpPr>
        <p:spPr>
          <a:xfrm>
            <a:off x="542925" y="5886450"/>
            <a:ext cx="11125200" cy="409575"/>
          </a:xfrm>
          <a:prstGeom prst="rect">
            <a:avLst/>
          </a:prstGeom>
          <a:noFill/>
          <a:ln w="0">
            <a:noFill/>
          </a:ln>
        </p:spPr>
        <p:txBody>
          <a:bodyPr wrap="square" lIns="0" tIns="0" rIns="0" bIns="0" anchor="t">
            <a:noAutofit/>
          </a:bodyPr>
          <a:lstStyle/>
          <a:p>
            <a:pPr algn="l">
              <a:defRPr sz="1875" b="1">
                <a:solidFill>
                  <a:srgbClr val="16344B"/>
                </a:solidFill>
                <a:latin typeface="Aptos"/>
                <a:ea typeface="Aptos"/>
                <a:cs typeface="Aptos"/>
              </a:defRPr>
            </a:pPr>
            <a:r>
              <a:rPr sz="1875" b="1">
                <a:solidFill>
                  <a:srgbClr val="16344B"/>
                </a:solidFill>
                <a:latin typeface="Aptos"/>
                <a:ea typeface="Aptos"/>
                <a:cs typeface="Aptos"/>
              </a:rPr>
              <a:t>Better noise predictions can support aircraft design and urban transport planning.</a:t>
            </a:r>
            <a:endParaRPr sz="1875" b="1">
              <a:solidFill>
                <a:srgbClr val="16344B"/>
              </a:solidFill>
              <a:latin typeface="Aptos"/>
              <a:ea typeface="Aptos"/>
              <a:cs typeface="Aptos"/>
            </a:endParaRPr>
          </a:p>
        </p:txBody>
      </p:sp>
    </p:spTree>
  </p:cSld>
  <p:clrMapOvr>
    <a:masterClrMapping/>
  </p:clrMapOvr>
  <mc:AlternateContent xmlns:mc="http://schemas.openxmlformats.org/markup-compatibility/2006">
    <mc:Choice xmlns:p14="http://schemas.microsoft.com/office/powerpoint/2010/main" Requires="p14">
      <p:transition p14:dur="350">
        <p:fade thruBlk="1"/>
      </p:transition>
    </mc:Choice>
    <mc:Fallback>
      <p:transition>
        <p:fade thruBlk="1"/>
      </p:transition>
    </mc:Fallback>
  </mc:AlternateContent>
</p:sld>
</file>

<file path=ppt/tags/tag1.xml><?xml version="1.0" encoding="utf-8"?>
<p:tagLst xmlns:p="http://schemas.openxmlformats.org/presentationml/2006/main">
  <p:tag name="KSO_WM_DIAGRAM_VIRTUALLY_FRAME" val="{&quot;height&quot;:327.05,&quot;left&quot;:33.55,&quot;top&quot;:119.55,&quot;width&quot;:526.5}"/>
</p:tagLst>
</file>

<file path=ppt/tags/tag2.xml><?xml version="1.0" encoding="utf-8"?>
<p:tagLst xmlns:p="http://schemas.openxmlformats.org/presentationml/2006/main">
  <p:tag name="KSO_WM_DIAGRAM_VIRTUALLY_FRAME" val="{&quot;height&quot;:327.05,&quot;left&quot;:33.55,&quot;top&quot;:119.55,&quot;width&quot;:526.5}"/>
</p:tagLst>
</file>

<file path=ppt/tags/tag3.xml><?xml version="1.0" encoding="utf-8"?>
<p:tagLst xmlns:p="http://schemas.openxmlformats.org/presentationml/2006/main">
  <p:tag name="KSO_WM_DIAGRAM_VIRTUALLY_FRAME" val="{&quot;height&quot;:327.05,&quot;left&quot;:33.55,&quot;top&quot;:119.55,&quot;width&quot;:526.5}"/>
</p:tagLst>
</file>

<file path=ppt/tags/tag4.xml><?xml version="1.0" encoding="utf-8"?>
<p:tagLst xmlns:p="http://schemas.openxmlformats.org/presentationml/2006/main">
  <p:tag name="KSO_WM_DIAGRAM_VIRTUALLY_FRAME" val="{&quot;height&quot;:327.05,&quot;left&quot;:33.55,&quot;top&quot;:119.55,&quot;width&quot;:526.5}"/>
</p:tagLst>
</file>

<file path=ppt/tags/tag5.xml><?xml version="1.0" encoding="utf-8"?>
<p:tagLst xmlns:p="http://schemas.openxmlformats.org/presentationml/2006/main">
  <p:tag name="KSO_WM_DIAGRAM_VIRTUALLY_FRAME" val="{&quot;height&quot;:327.05,&quot;left&quot;:33.55,&quot;top&quot;:119.55,&quot;width&quot;:526.5}"/>
</p:tagLst>
</file>

<file path=ppt/tags/tag6.xml><?xml version="1.0" encoding="utf-8"?>
<p:tagLst xmlns:p="http://schemas.openxmlformats.org/presentationml/2006/main">
  <p:tag name="KSO_WM_DIAGRAM_VIRTUALLY_FRAME" val="{&quot;height&quot;:327.05,&quot;left&quot;:33.55,&quot;top&quot;:119.55,&quot;width&quot;:526.5}"/>
</p:tagLst>
</file>

<file path=ppt/tags/tag7.xml><?xml version="1.0" encoding="utf-8"?>
<p:tagLst xmlns:p="http://schemas.openxmlformats.org/presentationml/2006/main">
  <p:tag name="KSO_WM_DIAGRAM_VIRTUALLY_FRAME" val="{&quot;height&quot;:327.05,&quot;left&quot;:33.55,&quot;top&quot;:119.55,&quot;width&quot;:526.5}"/>
</p:tagLst>
</file>

<file path=ppt/tags/tag8.xml><?xml version="1.0" encoding="utf-8"?>
<p:tagLst xmlns:p="http://schemas.openxmlformats.org/presentationml/2006/main">
  <p:tag name="KSO_WM_DIAGRAM_VIRTUALLY_FRAME" val="{&quot;height&quot;:327.05,&quot;left&quot;:33.55,&quot;top&quot;:119.55,&quot;width&quot;:526.5}"/>
</p:tagLst>
</file>

<file path=ppt/tags/tag9.xml><?xml version="1.0" encoding="utf-8"?>
<p:tagLst xmlns:p="http://schemas.openxmlformats.org/presentationml/2006/main">
  <p:tag name="KSO_WM_DIAGRAM_VIRTUALLY_FRAME" val="{&quot;height&quot;:327.05,&quot;left&quot;:33.55,&quot;top&quot;:119.55,&quot;width&quot;:526.5}"/>
</p:tagLst>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5195</Words>
  <Application>WPS 演示</Application>
  <PresentationFormat>宽屏</PresentationFormat>
  <Paragraphs>314</Paragraphs>
  <Slides>12</Slides>
  <Notes>12</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12</vt:i4>
      </vt:variant>
    </vt:vector>
  </HeadingPairs>
  <TitlesOfParts>
    <vt:vector size="18" baseType="lpstr">
      <vt:lpstr>Arial</vt:lpstr>
      <vt:lpstr>宋体</vt:lpstr>
      <vt:lpstr>Wingdings</vt:lpstr>
      <vt:lpstr>Aptos</vt:lpstr>
      <vt:lpstr>Segoe UI</vt:lpstr>
      <vt:lpstr>ChatGPT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cby</cp:lastModifiedBy>
  <cp:revision>7</cp:revision>
  <dcterms:created xsi:type="dcterms:W3CDTF">2026-09-24T03:33:00Z</dcterms:created>
  <dcterms:modified xsi:type="dcterms:W3CDTF">2026-09-25T05:06:46Z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7E0EF22F3405491698A6E7E1AE684041_13</vt:lpwstr>
  </property>
</Properties>
</file>